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6858000" type="screen4x3"/>
  <p:notesSz cx="9144000" cy="6858000"/>
  <p:embeddedFontLst>
    <p:embeddedFont>
      <p:font typeface="Arial" panose="020B0604020202020204" pitchFamily="34" charset="0"/>
      <p:regular r:id="rId33"/>
      <p:bold r:id="rId34"/>
    </p:embeddedFont>
    <p:embeddedFont>
      <p:font typeface="Calibri" panose="020F0502020204030204" pitchFamily="34" charset="0"/>
      <p:regular r:id="rId35"/>
    </p:embeddedFont>
    <p:embeddedFont>
      <p:font typeface="Times New Roman" panose="02020603050405020304" pitchFamily="18" charset="0"/>
      <p:regular r:id="rId36"/>
      <p:bold r:id="rId37"/>
    </p:embeddedFont>
    <p:embeddedFont>
      <p:font typeface="Wingdings" pitchFamily="2" charset="2"/>
      <p:regular r:id="rId38"/>
    </p:embeddedFont>
  </p:embeddedFontLst>
  <p:defaultTextStyle>
    <a:defPPr>
      <a:defRPr lang="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slide" Target="slides/slide25.xml" /><Relationship Id="rId39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34" Type="http://schemas.openxmlformats.org/officeDocument/2006/relationships/font" Target="fonts/font2.fntdata" /><Relationship Id="rId42" Type="http://schemas.openxmlformats.org/officeDocument/2006/relationships/tableStyles" Target="tableStyle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33" Type="http://schemas.openxmlformats.org/officeDocument/2006/relationships/font" Target="fonts/font1.fntdata" /><Relationship Id="rId38" Type="http://schemas.openxmlformats.org/officeDocument/2006/relationships/font" Target="fonts/font6.fntdata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slide" Target="slides/slide28.xml" /><Relationship Id="rId41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32" Type="http://schemas.openxmlformats.org/officeDocument/2006/relationships/slide" Target="slides/slide31.xml" /><Relationship Id="rId37" Type="http://schemas.openxmlformats.org/officeDocument/2006/relationships/font" Target="fonts/font5.fntdata" /><Relationship Id="rId40" Type="http://schemas.openxmlformats.org/officeDocument/2006/relationships/viewProps" Target="viewProp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slide" Target="slides/slide27.xml" /><Relationship Id="rId36" Type="http://schemas.openxmlformats.org/officeDocument/2006/relationships/font" Target="fonts/font4.fntdata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31" Type="http://schemas.openxmlformats.org/officeDocument/2006/relationships/slide" Target="slides/slide30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slide" Target="slides/slide26.xml" /><Relationship Id="rId30" Type="http://schemas.openxmlformats.org/officeDocument/2006/relationships/slide" Target="slides/slide29.xml" /><Relationship Id="rId35" Type="http://schemas.openxmlformats.org/officeDocument/2006/relationships/font" Target="fonts/font3.fntdata" 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7" Type="http://schemas.openxmlformats.org/officeDocument/2006/relationships/image" Target="../media/image1.png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theme" Target="../theme/theme1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4235" y="1085215"/>
            <a:ext cx="7615529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98487" y="1903476"/>
            <a:ext cx="7941309" cy="394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989821" y="6612966"/>
            <a:ext cx="192404" cy="139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4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 /><Relationship Id="rId1" Type="http://schemas.openxmlformats.org/officeDocument/2006/relationships/slideLayout" Target="../slideLayouts/slideLayout4.xml" 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 /><Relationship Id="rId1" Type="http://schemas.openxmlformats.org/officeDocument/2006/relationships/slideLayout" Target="../slideLayouts/slideLayout4.xml" 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 /><Relationship Id="rId2" Type="http://schemas.openxmlformats.org/officeDocument/2006/relationships/image" Target="../media/image9.jpg" /><Relationship Id="rId1" Type="http://schemas.openxmlformats.org/officeDocument/2006/relationships/slideLayout" Target="../slideLayouts/slideLayout4.xml" 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4.xml" 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 /><Relationship Id="rId1" Type="http://schemas.openxmlformats.org/officeDocument/2006/relationships/slideLayout" Target="../slideLayouts/slideLayout2.xml" 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660892" y="6477686"/>
            <a:ext cx="203835" cy="3073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fld>
            <a:endParaRPr sz="2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4235" y="1447353"/>
            <a:ext cx="4677410" cy="223647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70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Operating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Systems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2400" spc="-30" dirty="0">
                <a:latin typeface="Arial"/>
                <a:cs typeface="Arial"/>
              </a:rPr>
              <a:t>Types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Operating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Major</a:t>
            </a:r>
            <a:r>
              <a:rPr sz="2400" spc="-5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Functions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User</a:t>
            </a:r>
            <a:r>
              <a:rPr sz="2400" spc="-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Examples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Operating</a:t>
            </a:r>
            <a:r>
              <a:rPr sz="2400" spc="-7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25715" cy="3978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Arial"/>
                <a:cs typeface="Arial"/>
              </a:rPr>
              <a:t>Major </a:t>
            </a:r>
            <a:r>
              <a:rPr sz="2400" b="1" spc="-5" dirty="0">
                <a:latin typeface="Arial"/>
                <a:cs typeface="Arial"/>
              </a:rPr>
              <a:t>Functions </a:t>
            </a:r>
            <a:r>
              <a:rPr sz="2400" b="1" dirty="0">
                <a:latin typeface="Arial"/>
                <a:cs typeface="Arial"/>
              </a:rPr>
              <a:t>of Operating</a:t>
            </a:r>
            <a:r>
              <a:rPr sz="2400" b="1" spc="-135" dirty="0">
                <a:latin typeface="Arial"/>
                <a:cs typeface="Arial"/>
              </a:rPr>
              <a:t> </a:t>
            </a:r>
            <a:r>
              <a:rPr sz="2400" b="1" spc="-2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12700" marR="438150">
              <a:lnSpc>
                <a:spcPct val="120800"/>
              </a:lnSpc>
              <a:spcBef>
                <a:spcPts val="1390"/>
              </a:spcBef>
            </a:pPr>
            <a:r>
              <a:rPr sz="2400" b="1" spc="-5" dirty="0">
                <a:latin typeface="Arial"/>
                <a:cs typeface="Arial"/>
              </a:rPr>
              <a:t>Standard Means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Communication </a:t>
            </a:r>
            <a:r>
              <a:rPr sz="2400" b="1" dirty="0">
                <a:latin typeface="Arial"/>
                <a:cs typeface="Arial"/>
              </a:rPr>
              <a:t>between</a:t>
            </a:r>
            <a:r>
              <a:rPr sz="2400" b="1" spc="-7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User  and</a:t>
            </a:r>
            <a:r>
              <a:rPr sz="2400" b="1" spc="-5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Computer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2005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The </a:t>
            </a:r>
            <a:r>
              <a:rPr sz="2400" dirty="0">
                <a:latin typeface="Arial"/>
                <a:cs typeface="Arial"/>
              </a:rPr>
              <a:t>OS </a:t>
            </a:r>
            <a:r>
              <a:rPr sz="2400" spc="-5" dirty="0">
                <a:latin typeface="Arial"/>
                <a:cs typeface="Arial"/>
              </a:rPr>
              <a:t>also establishes a standard means of  communication </a:t>
            </a:r>
            <a:r>
              <a:rPr sz="2400" dirty="0">
                <a:latin typeface="Arial"/>
                <a:cs typeface="Arial"/>
              </a:rPr>
              <a:t>between users </a:t>
            </a:r>
            <a:r>
              <a:rPr sz="2400" spc="-5" dirty="0">
                <a:latin typeface="Arial"/>
                <a:cs typeface="Arial"/>
              </a:rPr>
              <a:t>and their </a:t>
            </a:r>
            <a:r>
              <a:rPr sz="2400" dirty="0">
                <a:latin typeface="Arial"/>
                <a:cs typeface="Arial"/>
              </a:rPr>
              <a:t>computer  </a:t>
            </a:r>
            <a:r>
              <a:rPr sz="2400" spc="-5" dirty="0">
                <a:latin typeface="Arial"/>
                <a:cs typeface="Arial"/>
              </a:rPr>
              <a:t>systems.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605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It </a:t>
            </a:r>
            <a:r>
              <a:rPr sz="2400" spc="-10" dirty="0">
                <a:latin typeface="Arial"/>
                <a:cs typeface="Arial"/>
              </a:rPr>
              <a:t>does </a:t>
            </a:r>
            <a:r>
              <a:rPr sz="2400" dirty="0">
                <a:latin typeface="Arial"/>
                <a:cs typeface="Arial"/>
              </a:rPr>
              <a:t>this </a:t>
            </a:r>
            <a:r>
              <a:rPr sz="2400" spc="-5" dirty="0">
                <a:latin typeface="Arial"/>
                <a:cs typeface="Arial"/>
              </a:rPr>
              <a:t>by providing a user interface and a  standard </a:t>
            </a:r>
            <a:r>
              <a:rPr sz="2400" dirty="0">
                <a:latin typeface="Arial"/>
                <a:cs typeface="Arial"/>
              </a:rPr>
              <a:t>set </a:t>
            </a:r>
            <a:r>
              <a:rPr sz="2400" spc="-1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commands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5" dirty="0">
                <a:latin typeface="Arial"/>
                <a:cs typeface="Arial"/>
              </a:rPr>
              <a:t>control </a:t>
            </a:r>
            <a:r>
              <a:rPr sz="2400" dirty="0">
                <a:latin typeface="Arial"/>
                <a:cs typeface="Arial"/>
              </a:rPr>
              <a:t>the  </a:t>
            </a:r>
            <a:r>
              <a:rPr sz="2400" spc="-5" dirty="0">
                <a:latin typeface="Arial"/>
                <a:cs typeface="Arial"/>
              </a:rPr>
              <a:t>hardware.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25715" cy="2549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-1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1989"/>
              </a:spcBef>
              <a:buChar char="•"/>
              <a:tabLst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A </a:t>
            </a:r>
            <a:r>
              <a:rPr sz="2400" spc="-5" dirty="0">
                <a:latin typeface="Arial"/>
                <a:cs typeface="Arial"/>
              </a:rPr>
              <a:t>program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5" dirty="0">
                <a:latin typeface="Arial"/>
                <a:cs typeface="Arial"/>
              </a:rPr>
              <a:t>controls a display </a:t>
            </a:r>
            <a:r>
              <a:rPr sz="2400" dirty="0">
                <a:latin typeface="Arial"/>
                <a:cs typeface="Arial"/>
              </a:rPr>
              <a:t>for </a:t>
            </a:r>
            <a:r>
              <a:rPr sz="2400" spc="-5" dirty="0">
                <a:latin typeface="Arial"/>
                <a:cs typeface="Arial"/>
              </a:rPr>
              <a:t>the </a:t>
            </a:r>
            <a:r>
              <a:rPr sz="2400" spc="-10" dirty="0">
                <a:latin typeface="Arial"/>
                <a:cs typeface="Arial"/>
              </a:rPr>
              <a:t>user  </a:t>
            </a:r>
            <a:r>
              <a:rPr sz="2400" dirty="0">
                <a:latin typeface="Arial"/>
                <a:cs typeface="Arial"/>
              </a:rPr>
              <a:t>(usually </a:t>
            </a:r>
            <a:r>
              <a:rPr sz="2400" spc="-5" dirty="0">
                <a:latin typeface="Arial"/>
                <a:cs typeface="Arial"/>
              </a:rPr>
              <a:t>on </a:t>
            </a:r>
            <a:r>
              <a:rPr sz="2400" dirty="0">
                <a:latin typeface="Arial"/>
                <a:cs typeface="Arial"/>
              </a:rPr>
              <a:t>a </a:t>
            </a:r>
            <a:r>
              <a:rPr sz="2400" spc="-10" dirty="0">
                <a:latin typeface="Arial"/>
                <a:cs typeface="Arial"/>
              </a:rPr>
              <a:t>computer monitor) </a:t>
            </a:r>
            <a:r>
              <a:rPr sz="2400" spc="-5" dirty="0">
                <a:latin typeface="Arial"/>
                <a:cs typeface="Arial"/>
              </a:rPr>
              <a:t>and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10" dirty="0">
                <a:latin typeface="Arial"/>
                <a:cs typeface="Arial"/>
              </a:rPr>
              <a:t>allows </a:t>
            </a:r>
            <a:r>
              <a:rPr sz="2400" dirty="0">
                <a:latin typeface="Arial"/>
                <a:cs typeface="Arial"/>
              </a:rPr>
              <a:t>the  </a:t>
            </a:r>
            <a:r>
              <a:rPr sz="2400" spc="-5" dirty="0">
                <a:latin typeface="Arial"/>
                <a:cs typeface="Arial"/>
              </a:rPr>
              <a:t>user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interact with the </a:t>
            </a:r>
            <a:r>
              <a:rPr sz="2400" dirty="0">
                <a:latin typeface="Arial"/>
                <a:cs typeface="Arial"/>
              </a:rPr>
              <a:t>system)</a:t>
            </a:r>
            <a:r>
              <a:rPr sz="2400" spc="-13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.</a:t>
            </a:r>
            <a:endParaRPr sz="2400">
              <a:latin typeface="Arial"/>
              <a:cs typeface="Arial"/>
            </a:endParaRPr>
          </a:p>
          <a:p>
            <a:pPr marL="469900" marR="6985" indent="-457200" algn="just">
              <a:lnSpc>
                <a:spcPct val="100000"/>
              </a:lnSpc>
              <a:spcBef>
                <a:spcPts val="600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The </a:t>
            </a:r>
            <a:r>
              <a:rPr sz="2400" spc="-10" dirty="0">
                <a:latin typeface="Arial"/>
                <a:cs typeface="Arial"/>
              </a:rPr>
              <a:t>user </a:t>
            </a:r>
            <a:r>
              <a:rPr sz="2400" spc="-5" dirty="0">
                <a:latin typeface="Arial"/>
                <a:cs typeface="Arial"/>
              </a:rPr>
              <a:t>interface </a:t>
            </a:r>
            <a:r>
              <a:rPr sz="2400" spc="-10" dirty="0">
                <a:latin typeface="Arial"/>
                <a:cs typeface="Arial"/>
              </a:rPr>
              <a:t>allows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10" dirty="0">
                <a:latin typeface="Arial"/>
                <a:cs typeface="Arial"/>
              </a:rPr>
              <a:t>user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communicate  with the operating</a:t>
            </a:r>
            <a:r>
              <a:rPr sz="2400" spc="-1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system.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18095" cy="26257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-1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989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The user </a:t>
            </a:r>
            <a:r>
              <a:rPr sz="2400" dirty="0">
                <a:latin typeface="Arial"/>
                <a:cs typeface="Arial"/>
              </a:rPr>
              <a:t>interface </a:t>
            </a:r>
            <a:r>
              <a:rPr sz="2400" spc="-5" dirty="0">
                <a:latin typeface="Arial"/>
                <a:cs typeface="Arial"/>
              </a:rPr>
              <a:t>provides means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of:</a:t>
            </a:r>
            <a:endParaRPr sz="2400">
              <a:latin typeface="Arial"/>
              <a:cs typeface="Arial"/>
            </a:endParaRPr>
          </a:p>
          <a:p>
            <a:pPr marL="1041400" lvl="1" indent="-457834">
              <a:lnSpc>
                <a:spcPct val="100000"/>
              </a:lnSpc>
              <a:spcBef>
                <a:spcPts val="600"/>
              </a:spcBef>
              <a:buFont typeface="Arial"/>
              <a:buChar char="–"/>
              <a:tabLst>
                <a:tab pos="1040765" algn="l"/>
                <a:tab pos="1042035" algn="l"/>
                <a:tab pos="2001520" algn="l"/>
                <a:tab pos="2321560" algn="l"/>
                <a:tab pos="3642995" algn="l"/>
                <a:tab pos="4287520" algn="l"/>
                <a:tab pos="5249545" algn="l"/>
                <a:tab pos="5721985" algn="l"/>
                <a:tab pos="7435215" algn="l"/>
              </a:tabLst>
            </a:pPr>
            <a:r>
              <a:rPr sz="2400" b="1" dirty="0">
                <a:latin typeface="Arial"/>
                <a:cs typeface="Arial"/>
              </a:rPr>
              <a:t>In</a:t>
            </a:r>
            <a:r>
              <a:rPr sz="2400" b="1" spc="-5" dirty="0">
                <a:latin typeface="Arial"/>
                <a:cs typeface="Arial"/>
              </a:rPr>
              <a:t>p</a:t>
            </a:r>
            <a:r>
              <a:rPr sz="2400" b="1" spc="-15" dirty="0">
                <a:latin typeface="Arial"/>
                <a:cs typeface="Arial"/>
              </a:rPr>
              <a:t>u</a:t>
            </a:r>
            <a:r>
              <a:rPr sz="2400" b="1" dirty="0">
                <a:latin typeface="Arial"/>
                <a:cs typeface="Arial"/>
              </a:rPr>
              <a:t>t	-	</a:t>
            </a:r>
            <a:r>
              <a:rPr sz="2400" spc="-5" dirty="0">
                <a:latin typeface="Arial"/>
                <a:cs typeface="Arial"/>
              </a:rPr>
              <a:t>a</a:t>
            </a:r>
            <a:r>
              <a:rPr sz="2400" spc="-10" dirty="0">
                <a:latin typeface="Arial"/>
                <a:cs typeface="Arial"/>
              </a:rPr>
              <a:t>l</a:t>
            </a:r>
            <a:r>
              <a:rPr sz="2400" spc="-20" dirty="0">
                <a:latin typeface="Arial"/>
                <a:cs typeface="Arial"/>
              </a:rPr>
              <a:t>l</a:t>
            </a:r>
            <a:r>
              <a:rPr sz="2400" spc="-5" dirty="0">
                <a:latin typeface="Arial"/>
                <a:cs typeface="Arial"/>
              </a:rPr>
              <a:t>o</a:t>
            </a:r>
            <a:r>
              <a:rPr sz="2400" spc="-10" dirty="0">
                <a:latin typeface="Arial"/>
                <a:cs typeface="Arial"/>
              </a:rPr>
              <a:t>w</a:t>
            </a:r>
            <a:r>
              <a:rPr sz="2400" dirty="0">
                <a:latin typeface="Arial"/>
                <a:cs typeface="Arial"/>
              </a:rPr>
              <a:t>i</a:t>
            </a:r>
            <a:r>
              <a:rPr sz="2400" spc="-10" dirty="0">
                <a:latin typeface="Arial"/>
                <a:cs typeface="Arial"/>
              </a:rPr>
              <a:t>n</a:t>
            </a:r>
            <a:r>
              <a:rPr sz="2400" dirty="0">
                <a:latin typeface="Arial"/>
                <a:cs typeface="Arial"/>
              </a:rPr>
              <a:t>g	the	us</a:t>
            </a:r>
            <a:r>
              <a:rPr sz="2400" spc="-10" dirty="0">
                <a:latin typeface="Arial"/>
                <a:cs typeface="Arial"/>
              </a:rPr>
              <a:t>e</a:t>
            </a:r>
            <a:r>
              <a:rPr sz="2400" dirty="0">
                <a:latin typeface="Arial"/>
                <a:cs typeface="Arial"/>
              </a:rPr>
              <a:t>rs	to	man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spc="-5" dirty="0">
                <a:latin typeface="Arial"/>
                <a:cs typeface="Arial"/>
              </a:rPr>
              <a:t>pu</a:t>
            </a:r>
            <a:r>
              <a:rPr sz="2400" spc="-10" dirty="0">
                <a:latin typeface="Arial"/>
                <a:cs typeface="Arial"/>
              </a:rPr>
              <a:t>l</a:t>
            </a:r>
            <a:r>
              <a:rPr sz="2400" spc="-5" dirty="0">
                <a:latin typeface="Arial"/>
                <a:cs typeface="Arial"/>
              </a:rPr>
              <a:t>a</a:t>
            </a:r>
            <a:r>
              <a:rPr sz="2400" dirty="0">
                <a:latin typeface="Arial"/>
                <a:cs typeface="Arial"/>
              </a:rPr>
              <a:t>te	a</a:t>
            </a:r>
            <a:endParaRPr sz="2400">
              <a:latin typeface="Arial"/>
              <a:cs typeface="Arial"/>
            </a:endParaRPr>
          </a:p>
          <a:p>
            <a:pPr marL="1041400">
              <a:lnSpc>
                <a:spcPct val="100000"/>
              </a:lnSpc>
            </a:pPr>
            <a:r>
              <a:rPr sz="240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1039494" marR="6985" lvl="1" indent="-455930">
              <a:lnSpc>
                <a:spcPct val="100000"/>
              </a:lnSpc>
              <a:spcBef>
                <a:spcPts val="600"/>
              </a:spcBef>
              <a:buFont typeface="Arial"/>
              <a:buChar char="–"/>
              <a:tabLst>
                <a:tab pos="1040765" algn="l"/>
                <a:tab pos="1042035" algn="l"/>
                <a:tab pos="2214880" algn="l"/>
                <a:tab pos="2492375" algn="l"/>
                <a:tab pos="3775710" algn="l"/>
                <a:tab pos="4377690" algn="l"/>
                <a:tab pos="5518785" algn="l"/>
                <a:tab pos="5952490" algn="l"/>
                <a:tab pos="7179309" algn="l"/>
              </a:tabLst>
            </a:pPr>
            <a:r>
              <a:rPr sz="2400" b="1" dirty="0">
                <a:latin typeface="Arial"/>
                <a:cs typeface="Arial"/>
              </a:rPr>
              <a:t>O</a:t>
            </a:r>
            <a:r>
              <a:rPr sz="2400" b="1" spc="-5" dirty="0">
                <a:latin typeface="Arial"/>
                <a:cs typeface="Arial"/>
              </a:rPr>
              <a:t>u</a:t>
            </a:r>
            <a:r>
              <a:rPr sz="2400" b="1" dirty="0">
                <a:latin typeface="Arial"/>
                <a:cs typeface="Arial"/>
              </a:rPr>
              <a:t>t</a:t>
            </a:r>
            <a:r>
              <a:rPr sz="2400" b="1" spc="-15" dirty="0">
                <a:latin typeface="Arial"/>
                <a:cs typeface="Arial"/>
              </a:rPr>
              <a:t>p</a:t>
            </a:r>
            <a:r>
              <a:rPr sz="2400" b="1" spc="-5" dirty="0">
                <a:latin typeface="Arial"/>
                <a:cs typeface="Arial"/>
              </a:rPr>
              <a:t>u</a:t>
            </a:r>
            <a:r>
              <a:rPr sz="2400" b="1" dirty="0">
                <a:latin typeface="Arial"/>
                <a:cs typeface="Arial"/>
              </a:rPr>
              <a:t>t	-	</a:t>
            </a:r>
            <a:r>
              <a:rPr sz="2400" spc="-5" dirty="0">
                <a:latin typeface="Arial"/>
                <a:cs typeface="Arial"/>
              </a:rPr>
              <a:t>a</a:t>
            </a:r>
            <a:r>
              <a:rPr sz="2400" spc="-15" dirty="0">
                <a:latin typeface="Arial"/>
                <a:cs typeface="Arial"/>
              </a:rPr>
              <a:t>l</a:t>
            </a:r>
            <a:r>
              <a:rPr sz="2400" spc="-10" dirty="0">
                <a:latin typeface="Arial"/>
                <a:cs typeface="Arial"/>
              </a:rPr>
              <a:t>lo</a:t>
            </a:r>
            <a:r>
              <a:rPr sz="2400" spc="-5" dirty="0">
                <a:latin typeface="Arial"/>
                <a:cs typeface="Arial"/>
              </a:rPr>
              <a:t>w</a:t>
            </a:r>
            <a:r>
              <a:rPr sz="2400" spc="-15" dirty="0">
                <a:latin typeface="Arial"/>
                <a:cs typeface="Arial"/>
              </a:rPr>
              <a:t>i</a:t>
            </a:r>
            <a:r>
              <a:rPr sz="2400" spc="-5" dirty="0">
                <a:latin typeface="Arial"/>
                <a:cs typeface="Arial"/>
              </a:rPr>
              <a:t>ng</a:t>
            </a:r>
            <a:r>
              <a:rPr sz="2400" dirty="0">
                <a:latin typeface="Arial"/>
                <a:cs typeface="Arial"/>
              </a:rPr>
              <a:t>	the	system	to	</a:t>
            </a:r>
            <a:r>
              <a:rPr sz="2400" spc="-10" dirty="0">
                <a:latin typeface="Arial"/>
                <a:cs typeface="Arial"/>
              </a:rPr>
              <a:t>in</a:t>
            </a:r>
            <a:r>
              <a:rPr sz="2400" spc="-20" dirty="0">
                <a:latin typeface="Arial"/>
                <a:cs typeface="Arial"/>
              </a:rPr>
              <a:t>d</a:t>
            </a:r>
            <a:r>
              <a:rPr sz="2400" spc="-5" dirty="0">
                <a:latin typeface="Arial"/>
                <a:cs typeface="Arial"/>
              </a:rPr>
              <a:t>ic</a:t>
            </a:r>
            <a:r>
              <a:rPr sz="2400" spc="-15" dirty="0">
                <a:latin typeface="Arial"/>
                <a:cs typeface="Arial"/>
              </a:rPr>
              <a:t>a</a:t>
            </a:r>
            <a:r>
              <a:rPr sz="2400" dirty="0">
                <a:latin typeface="Arial"/>
                <a:cs typeface="Arial"/>
              </a:rPr>
              <a:t>te	</a:t>
            </a:r>
            <a:r>
              <a:rPr sz="2400" spc="-5" dirty="0">
                <a:latin typeface="Arial"/>
                <a:cs typeface="Arial"/>
              </a:rPr>
              <a:t>the  </a:t>
            </a:r>
            <a:r>
              <a:rPr sz="2400" spc="-10" dirty="0">
                <a:latin typeface="Arial"/>
                <a:cs typeface="Arial"/>
              </a:rPr>
              <a:t>effects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the </a:t>
            </a:r>
            <a:r>
              <a:rPr sz="2400" dirty="0">
                <a:latin typeface="Arial"/>
                <a:cs typeface="Arial"/>
              </a:rPr>
              <a:t>users'</a:t>
            </a:r>
            <a:r>
              <a:rPr sz="2400" spc="-11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manipulation.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13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3709035" cy="14522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50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989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Command line</a:t>
            </a:r>
            <a:r>
              <a:rPr sz="2400" spc="-9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Graphical user</a:t>
            </a:r>
            <a:r>
              <a:rPr sz="2400" spc="-120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14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4349115" cy="1010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70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spc="-5" dirty="0">
                <a:latin typeface="Arial"/>
                <a:cs typeface="Arial"/>
              </a:rPr>
              <a:t>Command </a:t>
            </a:r>
            <a:r>
              <a:rPr sz="2400" b="1" dirty="0">
                <a:latin typeface="Arial"/>
                <a:cs typeface="Arial"/>
              </a:rPr>
              <a:t>Line </a:t>
            </a:r>
            <a:r>
              <a:rPr sz="2400" b="1" spc="-5" dirty="0">
                <a:latin typeface="Arial"/>
                <a:cs typeface="Arial"/>
              </a:rPr>
              <a:t>Interface</a:t>
            </a:r>
            <a:r>
              <a:rPr sz="2400" b="1" spc="-12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(CLI)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4235" y="2329434"/>
            <a:ext cx="301498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6565" marR="56515" indent="-456565" algn="r">
              <a:lnSpc>
                <a:spcPct val="100000"/>
              </a:lnSpc>
              <a:spcBef>
                <a:spcPts val="100"/>
              </a:spcBef>
              <a:buChar char="•"/>
              <a:tabLst>
                <a:tab pos="456565" algn="l"/>
                <a:tab pos="457200" algn="l"/>
                <a:tab pos="874394" algn="l"/>
              </a:tabLst>
            </a:pPr>
            <a:r>
              <a:rPr sz="2400" dirty="0">
                <a:latin typeface="Arial"/>
                <a:cs typeface="Arial"/>
              </a:rPr>
              <a:t>A	</a:t>
            </a:r>
            <a:r>
              <a:rPr sz="2400" b="1" spc="-5" dirty="0">
                <a:latin typeface="Arial"/>
                <a:cs typeface="Arial"/>
              </a:rPr>
              <a:t>command-line</a:t>
            </a:r>
            <a:endParaRPr sz="240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  <a:tabLst>
                <a:tab pos="1615440" algn="l"/>
                <a:tab pos="2362200" algn="l"/>
              </a:tabLst>
            </a:pPr>
            <a:r>
              <a:rPr sz="2400" spc="-5" dirty="0">
                <a:latin typeface="Arial"/>
                <a:cs typeface="Arial"/>
              </a:rPr>
              <a:t>interacting	with	a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9854" y="2329434"/>
            <a:ext cx="446151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800" marR="5080" indent="-38100">
              <a:lnSpc>
                <a:spcPct val="100000"/>
              </a:lnSpc>
              <a:spcBef>
                <a:spcPts val="100"/>
              </a:spcBef>
              <a:tabLst>
                <a:tab pos="1498600" algn="l"/>
                <a:tab pos="1527175" algn="l"/>
                <a:tab pos="1934210" algn="l"/>
                <a:tab pos="2318385" algn="l"/>
                <a:tab pos="3006090" algn="l"/>
                <a:tab pos="4092575" algn="l"/>
                <a:tab pos="4176395" algn="l"/>
              </a:tabLst>
            </a:pPr>
            <a:r>
              <a:rPr sz="2400" b="1" dirty="0">
                <a:latin typeface="Arial"/>
                <a:cs typeface="Arial"/>
              </a:rPr>
              <a:t>i</a:t>
            </a:r>
            <a:r>
              <a:rPr sz="2400" b="1" spc="-15" dirty="0">
                <a:latin typeface="Arial"/>
                <a:cs typeface="Arial"/>
              </a:rPr>
              <a:t>n</a:t>
            </a:r>
            <a:r>
              <a:rPr sz="2400" b="1" spc="-5" dirty="0">
                <a:latin typeface="Arial"/>
                <a:cs typeface="Arial"/>
              </a:rPr>
              <a:t>t</a:t>
            </a:r>
            <a:r>
              <a:rPr sz="2400" b="1" spc="-10" dirty="0">
                <a:latin typeface="Arial"/>
                <a:cs typeface="Arial"/>
              </a:rPr>
              <a:t>e</a:t>
            </a:r>
            <a:r>
              <a:rPr sz="2400" b="1" spc="-5" dirty="0">
                <a:latin typeface="Arial"/>
                <a:cs typeface="Arial"/>
              </a:rPr>
              <a:t>rface</a:t>
            </a:r>
            <a:r>
              <a:rPr sz="2400" b="1" dirty="0">
                <a:latin typeface="Arial"/>
                <a:cs typeface="Arial"/>
              </a:rPr>
              <a:t>	</a:t>
            </a:r>
            <a:r>
              <a:rPr sz="2400" spc="-25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s	</a:t>
            </a:r>
            <a:r>
              <a:rPr sz="2400" spc="-5" dirty="0">
                <a:latin typeface="Arial"/>
                <a:cs typeface="Arial"/>
              </a:rPr>
              <a:t>a</a:t>
            </a:r>
            <a:r>
              <a:rPr sz="2400" dirty="0">
                <a:latin typeface="Arial"/>
                <a:cs typeface="Arial"/>
              </a:rPr>
              <a:t>	m</a:t>
            </a:r>
            <a:r>
              <a:rPr sz="2400" spc="-5" dirty="0">
                <a:latin typeface="Arial"/>
                <a:cs typeface="Arial"/>
              </a:rPr>
              <a:t>echanism</a:t>
            </a:r>
            <a:r>
              <a:rPr sz="2400" dirty="0">
                <a:latin typeface="Arial"/>
                <a:cs typeface="Arial"/>
              </a:rPr>
              <a:t>	for  </a:t>
            </a:r>
            <a:r>
              <a:rPr sz="2400" spc="-5" dirty="0">
                <a:latin typeface="Arial"/>
                <a:cs typeface="Arial"/>
              </a:rPr>
              <a:t>c</a:t>
            </a:r>
            <a:r>
              <a:rPr sz="2400" spc="-10" dirty="0">
                <a:latin typeface="Arial"/>
                <a:cs typeface="Arial"/>
              </a:rPr>
              <a:t>o</a:t>
            </a:r>
            <a:r>
              <a:rPr sz="2400" dirty="0">
                <a:latin typeface="Arial"/>
                <a:cs typeface="Arial"/>
              </a:rPr>
              <a:t>m</a:t>
            </a:r>
            <a:r>
              <a:rPr sz="2400" spc="-5" dirty="0">
                <a:latin typeface="Arial"/>
                <a:cs typeface="Arial"/>
              </a:rPr>
              <a:t>puter</a:t>
            </a:r>
            <a:r>
              <a:rPr sz="2400" dirty="0">
                <a:latin typeface="Arial"/>
                <a:cs typeface="Arial"/>
              </a:rPr>
              <a:t>		</a:t>
            </a:r>
            <a:r>
              <a:rPr sz="2400" spc="-5" dirty="0">
                <a:latin typeface="Arial"/>
                <a:cs typeface="Arial"/>
              </a:rPr>
              <a:t>op</a:t>
            </a:r>
            <a:r>
              <a:rPr sz="2400" spc="-15" dirty="0">
                <a:latin typeface="Arial"/>
                <a:cs typeface="Arial"/>
              </a:rPr>
              <a:t>e</a:t>
            </a:r>
            <a:r>
              <a:rPr sz="2400" spc="-5" dirty="0">
                <a:latin typeface="Arial"/>
                <a:cs typeface="Arial"/>
              </a:rPr>
              <a:t>ra</a:t>
            </a:r>
            <a:r>
              <a:rPr sz="2400" spc="5" dirty="0">
                <a:latin typeface="Arial"/>
                <a:cs typeface="Arial"/>
              </a:rPr>
              <a:t>t</a:t>
            </a:r>
            <a:r>
              <a:rPr sz="2400" spc="-5" dirty="0">
                <a:latin typeface="Arial"/>
                <a:cs typeface="Arial"/>
              </a:rPr>
              <a:t>i</a:t>
            </a:r>
            <a:r>
              <a:rPr sz="2400" spc="-15" dirty="0">
                <a:latin typeface="Arial"/>
                <a:cs typeface="Arial"/>
              </a:rPr>
              <a:t>n</a:t>
            </a:r>
            <a:r>
              <a:rPr sz="2400" spc="-5" dirty="0">
                <a:latin typeface="Arial"/>
                <a:cs typeface="Arial"/>
              </a:rPr>
              <a:t>g</a:t>
            </a:r>
            <a:r>
              <a:rPr sz="2400" dirty="0">
                <a:latin typeface="Arial"/>
                <a:cs typeface="Arial"/>
              </a:rPr>
              <a:t>	system		</a:t>
            </a:r>
            <a:r>
              <a:rPr sz="2400" spc="-10" dirty="0">
                <a:latin typeface="Arial"/>
                <a:cs typeface="Arial"/>
              </a:rPr>
              <a:t>or</a:t>
            </a:r>
            <a:endParaRPr sz="24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4235" y="3061208"/>
            <a:ext cx="7614920" cy="2449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>
              <a:lnSpc>
                <a:spcPct val="100000"/>
              </a:lnSpc>
              <a:spcBef>
                <a:spcPts val="100"/>
              </a:spcBef>
              <a:tabLst>
                <a:tab pos="1793875" algn="l"/>
                <a:tab pos="2289175" algn="l"/>
                <a:tab pos="3274060" algn="l"/>
                <a:tab pos="4937125" algn="l"/>
                <a:tab pos="5363845" algn="l"/>
                <a:tab pos="6586220" algn="l"/>
              </a:tabLst>
            </a:pPr>
            <a:r>
              <a:rPr sz="2400" dirty="0">
                <a:latin typeface="Arial"/>
                <a:cs typeface="Arial"/>
              </a:rPr>
              <a:t>soft</a:t>
            </a:r>
            <a:r>
              <a:rPr sz="2400" spc="-5" dirty="0">
                <a:latin typeface="Arial"/>
                <a:cs typeface="Arial"/>
              </a:rPr>
              <a:t>w</a:t>
            </a:r>
            <a:r>
              <a:rPr sz="2400" spc="-15" dirty="0">
                <a:latin typeface="Arial"/>
                <a:cs typeface="Arial"/>
              </a:rPr>
              <a:t>a</a:t>
            </a:r>
            <a:r>
              <a:rPr sz="2400" spc="-5" dirty="0">
                <a:latin typeface="Arial"/>
                <a:cs typeface="Arial"/>
              </a:rPr>
              <a:t>re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10" dirty="0">
                <a:latin typeface="Arial"/>
                <a:cs typeface="Arial"/>
              </a:rPr>
              <a:t>b</a:t>
            </a:r>
            <a:r>
              <a:rPr sz="2400" spc="-5" dirty="0">
                <a:latin typeface="Arial"/>
                <a:cs typeface="Arial"/>
              </a:rPr>
              <a:t>y</a:t>
            </a:r>
            <a:r>
              <a:rPr sz="2400" dirty="0">
                <a:latin typeface="Arial"/>
                <a:cs typeface="Arial"/>
              </a:rPr>
              <a:t>	ty</a:t>
            </a:r>
            <a:r>
              <a:rPr sz="2400" spc="-5" dirty="0">
                <a:latin typeface="Arial"/>
                <a:cs typeface="Arial"/>
              </a:rPr>
              <a:t>p</a:t>
            </a:r>
            <a:r>
              <a:rPr sz="2400" spc="-15" dirty="0">
                <a:latin typeface="Arial"/>
                <a:cs typeface="Arial"/>
              </a:rPr>
              <a:t>i</a:t>
            </a:r>
            <a:r>
              <a:rPr sz="2400" spc="-5" dirty="0">
                <a:latin typeface="Arial"/>
                <a:cs typeface="Arial"/>
              </a:rPr>
              <a:t>ng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c</a:t>
            </a:r>
            <a:r>
              <a:rPr sz="2400" spc="-10" dirty="0">
                <a:latin typeface="Arial"/>
                <a:cs typeface="Arial"/>
              </a:rPr>
              <a:t>o</a:t>
            </a:r>
            <a:r>
              <a:rPr sz="2400" spc="5" dirty="0">
                <a:latin typeface="Arial"/>
                <a:cs typeface="Arial"/>
              </a:rPr>
              <a:t>m</a:t>
            </a:r>
            <a:r>
              <a:rPr sz="2400" spc="-5" dirty="0">
                <a:latin typeface="Arial"/>
                <a:cs typeface="Arial"/>
              </a:rPr>
              <a:t>mands</a:t>
            </a:r>
            <a:r>
              <a:rPr sz="2400" dirty="0">
                <a:latin typeface="Arial"/>
                <a:cs typeface="Arial"/>
              </a:rPr>
              <a:t>	to	</a:t>
            </a:r>
            <a:r>
              <a:rPr sz="2400" spc="-10" dirty="0">
                <a:latin typeface="Arial"/>
                <a:cs typeface="Arial"/>
              </a:rPr>
              <a:t>pe</a:t>
            </a:r>
            <a:r>
              <a:rPr sz="2400" dirty="0">
                <a:latin typeface="Arial"/>
                <a:cs typeface="Arial"/>
              </a:rPr>
              <a:t>rf</a:t>
            </a:r>
            <a:r>
              <a:rPr sz="2400" spc="-5" dirty="0">
                <a:latin typeface="Arial"/>
                <a:cs typeface="Arial"/>
              </a:rPr>
              <a:t>orm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spec</a:t>
            </a:r>
            <a:r>
              <a:rPr sz="2400" spc="-15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fic  tasks.</a:t>
            </a:r>
            <a:endParaRPr sz="2400">
              <a:latin typeface="Arial"/>
              <a:cs typeface="Arial"/>
            </a:endParaRPr>
          </a:p>
          <a:p>
            <a:pPr marL="469900" marR="32131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This method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instructing a computer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perform a  given </a:t>
            </a:r>
            <a:r>
              <a:rPr sz="2400" dirty="0">
                <a:latin typeface="Arial"/>
                <a:cs typeface="Arial"/>
              </a:rPr>
              <a:t>task </a:t>
            </a:r>
            <a:r>
              <a:rPr sz="2400" spc="-5" dirty="0">
                <a:latin typeface="Arial"/>
                <a:cs typeface="Arial"/>
              </a:rPr>
              <a:t>is </a:t>
            </a:r>
            <a:r>
              <a:rPr sz="2400" dirty="0">
                <a:latin typeface="Arial"/>
                <a:cs typeface="Arial"/>
              </a:rPr>
              <a:t>referred to </a:t>
            </a:r>
            <a:r>
              <a:rPr sz="2400" spc="-5" dirty="0">
                <a:latin typeface="Arial"/>
                <a:cs typeface="Arial"/>
              </a:rPr>
              <a:t>as "entering" a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command.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Accept input via keyboard </a:t>
            </a:r>
            <a:r>
              <a:rPr sz="2400" spc="-40" dirty="0">
                <a:latin typeface="Arial"/>
                <a:cs typeface="Arial"/>
              </a:rPr>
              <a:t>only.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Not suitable </a:t>
            </a:r>
            <a:r>
              <a:rPr sz="2400" dirty="0">
                <a:latin typeface="Arial"/>
                <a:cs typeface="Arial"/>
              </a:rPr>
              <a:t>for</a:t>
            </a:r>
            <a:r>
              <a:rPr sz="2400" spc="-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beginners.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235" y="1085215"/>
            <a:ext cx="4349115" cy="1010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/>
              <a:t>Types </a:t>
            </a:r>
            <a:r>
              <a:rPr dirty="0"/>
              <a:t>of </a:t>
            </a:r>
            <a:r>
              <a:rPr spc="-5" dirty="0"/>
              <a:t>User</a:t>
            </a:r>
            <a:r>
              <a:rPr spc="70" dirty="0"/>
              <a:t> </a:t>
            </a:r>
            <a:r>
              <a:rPr spc="-5" dirty="0"/>
              <a:t>Interface</a:t>
            </a: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pc="-5" dirty="0"/>
              <a:t>Command </a:t>
            </a:r>
            <a:r>
              <a:rPr dirty="0"/>
              <a:t>Line </a:t>
            </a:r>
            <a:r>
              <a:rPr spc="-5" dirty="0"/>
              <a:t>Interface</a:t>
            </a:r>
            <a:r>
              <a:rPr spc="-125" dirty="0"/>
              <a:t> </a:t>
            </a:r>
            <a:r>
              <a:rPr dirty="0"/>
              <a:t>(CLI)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52600" y="2510027"/>
            <a:ext cx="5715000" cy="329488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419338" y="6360058"/>
            <a:ext cx="28194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5" dirty="0">
                <a:solidFill>
                  <a:srgbClr val="FFFFFF"/>
                </a:solidFill>
                <a:latin typeface="Times New Roman"/>
                <a:cs typeface="Times New Roman"/>
              </a:rPr>
              <a:t>15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4349115" cy="163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70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spc="-5" dirty="0">
                <a:latin typeface="Arial"/>
                <a:cs typeface="Arial"/>
              </a:rPr>
              <a:t>Command </a:t>
            </a:r>
            <a:r>
              <a:rPr sz="2400" b="1" dirty="0">
                <a:latin typeface="Arial"/>
                <a:cs typeface="Arial"/>
              </a:rPr>
              <a:t>Line </a:t>
            </a:r>
            <a:r>
              <a:rPr sz="2400" b="1" spc="-5" dirty="0">
                <a:latin typeface="Arial"/>
                <a:cs typeface="Arial"/>
              </a:rPr>
              <a:t>Interface</a:t>
            </a:r>
            <a:r>
              <a:rPr sz="2400" b="1" spc="-12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(CLI)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2005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Examples of</a:t>
            </a:r>
            <a:r>
              <a:rPr sz="2400" spc="-3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command:</a:t>
            </a:r>
            <a:endParaRPr sz="2400">
              <a:latin typeface="Arial"/>
              <a:cs typeface="Arial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723961" y="3155886"/>
          <a:ext cx="6139180" cy="26479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8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5604">
                <a:tc>
                  <a:txBody>
                    <a:bodyPr/>
                    <a:lstStyle/>
                    <a:p>
                      <a:pPr marL="455930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Command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9845" algn="ctr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Description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238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9445"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DIR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302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65" dirty="0">
                          <a:latin typeface="Arial"/>
                          <a:cs typeface="Arial"/>
                        </a:rPr>
                        <a:t>To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display list of </a:t>
                      </a:r>
                      <a:r>
                        <a:rPr sz="2000" spc="-5" dirty="0">
                          <a:latin typeface="Arial"/>
                          <a:cs typeface="Arial"/>
                        </a:rPr>
                        <a:t>files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or</a:t>
                      </a:r>
                      <a:r>
                        <a:rPr sz="2000" spc="-1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folder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302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605"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COPY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302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65" dirty="0">
                          <a:latin typeface="Arial"/>
                          <a:cs typeface="Arial"/>
                        </a:rPr>
                        <a:t>To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copy </a:t>
                      </a:r>
                      <a:r>
                        <a:rPr sz="2000" spc="-5" dirty="0">
                          <a:latin typeface="Arial"/>
                          <a:cs typeface="Arial"/>
                        </a:rPr>
                        <a:t>file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or</a:t>
                      </a:r>
                      <a:r>
                        <a:rPr sz="2000" spc="-9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folder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302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39"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2000" spc="-5" dirty="0">
                          <a:latin typeface="Arial"/>
                          <a:cs typeface="Arial"/>
                        </a:rPr>
                        <a:t>MD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3655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65"/>
                        </a:spcBef>
                      </a:pPr>
                      <a:r>
                        <a:rPr sz="2000" spc="-165" dirty="0">
                          <a:latin typeface="Arial"/>
                          <a:cs typeface="Arial"/>
                        </a:rPr>
                        <a:t>To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make new</a:t>
                      </a:r>
                      <a:r>
                        <a:rPr sz="2000" spc="-8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folder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3655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605"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CLS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302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60"/>
                        </a:spcBef>
                      </a:pPr>
                      <a:r>
                        <a:rPr sz="2000" spc="-160" dirty="0">
                          <a:latin typeface="Arial"/>
                          <a:cs typeface="Arial"/>
                        </a:rPr>
                        <a:t>To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clear</a:t>
                      </a:r>
                      <a:r>
                        <a:rPr sz="2000" spc="-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screen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302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303"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2000" dirty="0">
                          <a:latin typeface="Arial"/>
                          <a:cs typeface="Arial"/>
                        </a:rPr>
                        <a:t>Quit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4290" marB="0">
                    <a:lnL w="2857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2000" spc="-165" dirty="0">
                          <a:latin typeface="Arial"/>
                          <a:cs typeface="Arial"/>
                        </a:rPr>
                        <a:t>To </a:t>
                      </a:r>
                      <a:r>
                        <a:rPr sz="2000" dirty="0">
                          <a:latin typeface="Arial"/>
                          <a:cs typeface="Arial"/>
                        </a:rPr>
                        <a:t>quit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3429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28575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17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26350" cy="3246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90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dirty="0">
                <a:latin typeface="Arial"/>
                <a:cs typeface="Arial"/>
              </a:rPr>
              <a:t>Graphical </a:t>
            </a:r>
            <a:r>
              <a:rPr sz="2400" b="1" spc="-5" dirty="0">
                <a:latin typeface="Arial"/>
                <a:cs typeface="Arial"/>
              </a:rPr>
              <a:t>User Interface</a:t>
            </a:r>
            <a:r>
              <a:rPr sz="2400" b="1" spc="-3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(GUI)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2005"/>
              </a:spcBef>
              <a:buChar char="•"/>
              <a:tabLst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Is </a:t>
            </a:r>
            <a:r>
              <a:rPr sz="2400" spc="-5" dirty="0">
                <a:latin typeface="Arial"/>
                <a:cs typeface="Arial"/>
              </a:rPr>
              <a:t>a type of </a:t>
            </a:r>
            <a:r>
              <a:rPr sz="2400" spc="-10" dirty="0">
                <a:latin typeface="Arial"/>
                <a:cs typeface="Arial"/>
              </a:rPr>
              <a:t>user </a:t>
            </a:r>
            <a:r>
              <a:rPr sz="2400" spc="-5" dirty="0">
                <a:latin typeface="Arial"/>
                <a:cs typeface="Arial"/>
              </a:rPr>
              <a:t>interface </a:t>
            </a:r>
            <a:r>
              <a:rPr sz="2400" spc="-10" dirty="0">
                <a:latin typeface="Arial"/>
                <a:cs typeface="Arial"/>
              </a:rPr>
              <a:t>which </a:t>
            </a:r>
            <a:r>
              <a:rPr sz="2400" spc="-5" dirty="0">
                <a:latin typeface="Arial"/>
                <a:cs typeface="Arial"/>
              </a:rPr>
              <a:t>allows </a:t>
            </a:r>
            <a:r>
              <a:rPr sz="2400" dirty="0">
                <a:latin typeface="Arial"/>
                <a:cs typeface="Arial"/>
              </a:rPr>
              <a:t>people </a:t>
            </a:r>
            <a:r>
              <a:rPr sz="2400" spc="15" dirty="0">
                <a:latin typeface="Arial"/>
                <a:cs typeface="Arial"/>
              </a:rPr>
              <a:t>to  </a:t>
            </a:r>
            <a:r>
              <a:rPr sz="2400" spc="-5" dirty="0">
                <a:latin typeface="Arial"/>
                <a:cs typeface="Arial"/>
              </a:rPr>
              <a:t>interact </a:t>
            </a:r>
            <a:r>
              <a:rPr sz="2400" spc="-10" dirty="0">
                <a:latin typeface="Arial"/>
                <a:cs typeface="Arial"/>
              </a:rPr>
              <a:t>with </a:t>
            </a:r>
            <a:r>
              <a:rPr sz="2400" spc="-5" dirty="0">
                <a:latin typeface="Arial"/>
                <a:cs typeface="Arial"/>
              </a:rPr>
              <a:t>computer with </a:t>
            </a:r>
            <a:r>
              <a:rPr sz="2400" spc="-10" dirty="0">
                <a:latin typeface="Arial"/>
                <a:cs typeface="Arial"/>
              </a:rPr>
              <a:t>images </a:t>
            </a:r>
            <a:r>
              <a:rPr sz="2400" spc="-5" dirty="0">
                <a:latin typeface="Arial"/>
                <a:cs typeface="Arial"/>
              </a:rPr>
              <a:t>rather than text  commands.</a:t>
            </a:r>
            <a:endParaRPr sz="2400">
              <a:latin typeface="Arial"/>
              <a:cs typeface="Arial"/>
            </a:endParaRPr>
          </a:p>
          <a:p>
            <a:pPr marL="469900" indent="-457200" algn="just">
              <a:lnSpc>
                <a:spcPct val="100000"/>
              </a:lnSpc>
              <a:spcBef>
                <a:spcPts val="600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Accept input </a:t>
            </a:r>
            <a:r>
              <a:rPr sz="2400" dirty="0">
                <a:latin typeface="Arial"/>
                <a:cs typeface="Arial"/>
              </a:rPr>
              <a:t>via </a:t>
            </a:r>
            <a:r>
              <a:rPr sz="2400" spc="-5" dirty="0">
                <a:latin typeface="Arial"/>
                <a:cs typeface="Arial"/>
              </a:rPr>
              <a:t>keyboard and pointing</a:t>
            </a:r>
            <a:r>
              <a:rPr sz="2400" spc="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devices.</a:t>
            </a:r>
            <a:endParaRPr sz="2400">
              <a:latin typeface="Arial"/>
              <a:cs typeface="Arial"/>
            </a:endParaRPr>
          </a:p>
          <a:p>
            <a:pPr marL="469900" indent="-457200" algn="just">
              <a:lnSpc>
                <a:spcPct val="100000"/>
              </a:lnSpc>
              <a:spcBef>
                <a:spcPts val="605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Easy </a:t>
            </a:r>
            <a:r>
              <a:rPr sz="2400" dirty="0">
                <a:latin typeface="Arial"/>
                <a:cs typeface="Arial"/>
              </a:rPr>
              <a:t>to</a:t>
            </a:r>
            <a:r>
              <a:rPr sz="2400" spc="-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learn.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18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5351145" cy="3399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90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spc="-5" dirty="0">
                <a:latin typeface="Arial"/>
                <a:cs typeface="Arial"/>
              </a:rPr>
              <a:t>Elements </a:t>
            </a:r>
            <a:r>
              <a:rPr sz="2400" b="1" dirty="0">
                <a:latin typeface="Arial"/>
                <a:cs typeface="Arial"/>
              </a:rPr>
              <a:t>of Graphical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-9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2005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Pointer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Icons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Desktop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Windows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5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Menus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4580255" cy="3536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8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dirty="0">
                <a:latin typeface="Arial"/>
                <a:cs typeface="Arial"/>
              </a:rPr>
              <a:t>Pointer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2005"/>
              </a:spcBef>
              <a:buChar char="•"/>
              <a:tabLst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A </a:t>
            </a:r>
            <a:r>
              <a:rPr sz="2400" spc="-5" dirty="0">
                <a:latin typeface="Arial"/>
                <a:cs typeface="Arial"/>
              </a:rPr>
              <a:t>symbol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5" dirty="0">
                <a:latin typeface="Arial"/>
                <a:cs typeface="Arial"/>
              </a:rPr>
              <a:t>appears on </a:t>
            </a:r>
            <a:r>
              <a:rPr sz="2400" dirty="0">
                <a:latin typeface="Arial"/>
                <a:cs typeface="Arial"/>
              </a:rPr>
              <a:t>the  </a:t>
            </a:r>
            <a:r>
              <a:rPr sz="2400" spc="-5" dirty="0">
                <a:latin typeface="Arial"/>
                <a:cs typeface="Arial"/>
              </a:rPr>
              <a:t>display screen </a:t>
            </a:r>
            <a:r>
              <a:rPr sz="2400" dirty="0">
                <a:latin typeface="Arial"/>
                <a:cs typeface="Arial"/>
              </a:rPr>
              <a:t>and </a:t>
            </a:r>
            <a:r>
              <a:rPr sz="2400" spc="-5" dirty="0">
                <a:latin typeface="Arial"/>
                <a:cs typeface="Arial"/>
              </a:rPr>
              <a:t>that you  move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select objects </a:t>
            </a:r>
            <a:r>
              <a:rPr sz="2400" spc="-10" dirty="0">
                <a:latin typeface="Arial"/>
                <a:cs typeface="Arial"/>
              </a:rPr>
              <a:t>and  </a:t>
            </a:r>
            <a:r>
              <a:rPr sz="2400" spc="-5" dirty="0">
                <a:latin typeface="Arial"/>
                <a:cs typeface="Arial"/>
              </a:rPr>
              <a:t>commands.</a:t>
            </a:r>
            <a:endParaRPr sz="2400">
              <a:latin typeface="Arial"/>
              <a:cs typeface="Arial"/>
            </a:endParaRPr>
          </a:p>
          <a:p>
            <a:pPr marL="469900" marR="18415" indent="-457200" algn="just">
              <a:lnSpc>
                <a:spcPct val="100000"/>
              </a:lnSpc>
              <a:spcBef>
                <a:spcPts val="605"/>
              </a:spcBef>
              <a:buChar char="•"/>
              <a:tabLst>
                <a:tab pos="469900" algn="l"/>
              </a:tabLst>
            </a:pPr>
            <a:r>
              <a:rPr sz="2400" spc="-30" dirty="0">
                <a:latin typeface="Arial"/>
                <a:cs typeface="Arial"/>
              </a:rPr>
              <a:t>Usually,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pointer appears  as a small angled</a:t>
            </a:r>
            <a:r>
              <a:rPr sz="2400" spc="-25" dirty="0">
                <a:latin typeface="Arial"/>
                <a:cs typeface="Arial"/>
              </a:rPr>
              <a:t> arrow.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91200" y="2438400"/>
            <a:ext cx="3048000" cy="228600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19</a:t>
            </a:fld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660892" y="6477686"/>
            <a:ext cx="203835" cy="3073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2</a:t>
            </a:fld>
            <a:endParaRPr sz="2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25080" cy="33578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Arial"/>
                <a:cs typeface="Arial"/>
              </a:rPr>
              <a:t>Operating</a:t>
            </a:r>
            <a:r>
              <a:rPr sz="2400" b="1" spc="-6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Systems</a:t>
            </a:r>
            <a:endParaRPr sz="2400">
              <a:latin typeface="Arial"/>
              <a:cs typeface="Arial"/>
            </a:endParaRPr>
          </a:p>
          <a:p>
            <a:pPr marL="469900" marR="31115" indent="-457200" algn="just">
              <a:lnSpc>
                <a:spcPct val="100000"/>
              </a:lnSpc>
              <a:spcBef>
                <a:spcPts val="1989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The operating </a:t>
            </a:r>
            <a:r>
              <a:rPr sz="2400" dirty="0">
                <a:latin typeface="Arial"/>
                <a:cs typeface="Arial"/>
              </a:rPr>
              <a:t>system </a:t>
            </a:r>
            <a:r>
              <a:rPr sz="2400" spc="-5" dirty="0">
                <a:latin typeface="Arial"/>
                <a:cs typeface="Arial"/>
              </a:rPr>
              <a:t>is </a:t>
            </a:r>
            <a:r>
              <a:rPr sz="2400" dirty="0">
                <a:latin typeface="Arial"/>
                <a:cs typeface="Arial"/>
              </a:rPr>
              <a:t>the most </a:t>
            </a:r>
            <a:r>
              <a:rPr sz="2400" spc="-5" dirty="0">
                <a:latin typeface="Arial"/>
                <a:cs typeface="Arial"/>
              </a:rPr>
              <a:t>important program  </a:t>
            </a:r>
            <a:r>
              <a:rPr sz="2400" dirty="0">
                <a:latin typeface="Arial"/>
                <a:cs typeface="Arial"/>
              </a:rPr>
              <a:t>that runs on a</a:t>
            </a:r>
            <a:r>
              <a:rPr sz="2400" spc="-105" dirty="0">
                <a:latin typeface="Arial"/>
                <a:cs typeface="Arial"/>
              </a:rPr>
              <a:t> </a:t>
            </a:r>
            <a:r>
              <a:rPr sz="2400" spc="-15" dirty="0">
                <a:latin typeface="Arial"/>
                <a:cs typeface="Arial"/>
              </a:rPr>
              <a:t>computer.</a:t>
            </a:r>
            <a:endParaRPr sz="2400">
              <a:latin typeface="Arial"/>
              <a:cs typeface="Arial"/>
            </a:endParaRPr>
          </a:p>
          <a:p>
            <a:pPr marL="469900" marR="186055" indent="-457200" algn="just">
              <a:lnSpc>
                <a:spcPct val="100000"/>
              </a:lnSpc>
              <a:spcBef>
                <a:spcPts val="600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Operating system is an interface between computer  and</a:t>
            </a:r>
            <a:r>
              <a:rPr sz="2400" spc="-30" dirty="0">
                <a:latin typeface="Arial"/>
                <a:cs typeface="Arial"/>
              </a:rPr>
              <a:t> user.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600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It is </a:t>
            </a:r>
            <a:r>
              <a:rPr sz="2400" dirty="0">
                <a:latin typeface="Arial"/>
                <a:cs typeface="Arial"/>
              </a:rPr>
              <a:t>responsible for the management </a:t>
            </a:r>
            <a:r>
              <a:rPr sz="2400" spc="-10" dirty="0">
                <a:latin typeface="Arial"/>
                <a:cs typeface="Arial"/>
              </a:rPr>
              <a:t>and  </a:t>
            </a:r>
            <a:r>
              <a:rPr sz="2400" dirty="0">
                <a:latin typeface="Arial"/>
                <a:cs typeface="Arial"/>
              </a:rPr>
              <a:t>coordination </a:t>
            </a:r>
            <a:r>
              <a:rPr sz="2400" spc="-5" dirty="0">
                <a:latin typeface="Arial"/>
                <a:cs typeface="Arial"/>
              </a:rPr>
              <a:t>of activities and the sharing </a:t>
            </a:r>
            <a:r>
              <a:rPr sz="2400" spc="-10" dirty="0">
                <a:latin typeface="Arial"/>
                <a:cs typeface="Arial"/>
              </a:rPr>
              <a:t>of </a:t>
            </a:r>
            <a:r>
              <a:rPr sz="2400" dirty="0">
                <a:latin typeface="Arial"/>
                <a:cs typeface="Arial"/>
              </a:rPr>
              <a:t>the  </a:t>
            </a:r>
            <a:r>
              <a:rPr sz="2400" spc="-5" dirty="0">
                <a:latin typeface="Arial"/>
                <a:cs typeface="Arial"/>
              </a:rPr>
              <a:t>resources of </a:t>
            </a:r>
            <a:r>
              <a:rPr sz="2400" dirty="0">
                <a:latin typeface="Arial"/>
                <a:cs typeface="Arial"/>
              </a:rPr>
              <a:t>the</a:t>
            </a:r>
            <a:r>
              <a:rPr sz="2400" spc="-65" dirty="0">
                <a:latin typeface="Arial"/>
                <a:cs typeface="Arial"/>
              </a:rPr>
              <a:t> </a:t>
            </a:r>
            <a:r>
              <a:rPr sz="2400" spc="-15" dirty="0">
                <a:latin typeface="Arial"/>
                <a:cs typeface="Arial"/>
              </a:rPr>
              <a:t>computer.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3966845" cy="2362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6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dirty="0">
                <a:latin typeface="Arial"/>
                <a:cs typeface="Arial"/>
              </a:rPr>
              <a:t>Icons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2005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Small pictures that  </a:t>
            </a:r>
            <a:r>
              <a:rPr sz="2400" dirty="0">
                <a:latin typeface="Arial"/>
                <a:cs typeface="Arial"/>
              </a:rPr>
              <a:t>represent </a:t>
            </a:r>
            <a:r>
              <a:rPr sz="2400" spc="-5" dirty="0">
                <a:latin typeface="Arial"/>
                <a:cs typeface="Arial"/>
              </a:rPr>
              <a:t>commands,  files, or</a:t>
            </a:r>
            <a:r>
              <a:rPr sz="2400" spc="-6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windows.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56859" y="2255520"/>
            <a:ext cx="3267455" cy="3389376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20</a:t>
            </a:fld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21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28255" cy="2727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90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spc="-5" dirty="0">
                <a:latin typeface="Arial"/>
                <a:cs typeface="Arial"/>
              </a:rPr>
              <a:t>Desktop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2005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The area on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10" dirty="0">
                <a:latin typeface="Arial"/>
                <a:cs typeface="Arial"/>
              </a:rPr>
              <a:t>display </a:t>
            </a:r>
            <a:r>
              <a:rPr sz="2400" spc="-5" dirty="0">
                <a:latin typeface="Arial"/>
                <a:cs typeface="Arial"/>
              </a:rPr>
              <a:t>screen where icons are  grouped is often referred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as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desktop </a:t>
            </a:r>
            <a:r>
              <a:rPr sz="2400" dirty="0">
                <a:latin typeface="Arial"/>
                <a:cs typeface="Arial"/>
              </a:rPr>
              <a:t>because  </a:t>
            </a:r>
            <a:r>
              <a:rPr sz="2400" spc="-5" dirty="0">
                <a:latin typeface="Arial"/>
                <a:cs typeface="Arial"/>
              </a:rPr>
              <a:t>the icons </a:t>
            </a:r>
            <a:r>
              <a:rPr sz="2400" spc="-10" dirty="0">
                <a:latin typeface="Arial"/>
                <a:cs typeface="Arial"/>
              </a:rPr>
              <a:t>are </a:t>
            </a:r>
            <a:r>
              <a:rPr sz="2400" spc="-5" dirty="0">
                <a:latin typeface="Arial"/>
                <a:cs typeface="Arial"/>
              </a:rPr>
              <a:t>intended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represent real objects on a  real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desktop.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235" y="1085215"/>
            <a:ext cx="3362325" cy="1010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/>
              <a:t>Types </a:t>
            </a:r>
            <a:r>
              <a:rPr dirty="0"/>
              <a:t>of </a:t>
            </a:r>
            <a:r>
              <a:rPr spc="-5" dirty="0"/>
              <a:t>User</a:t>
            </a:r>
            <a:r>
              <a:rPr spc="5" dirty="0"/>
              <a:t> </a:t>
            </a:r>
            <a:r>
              <a:rPr spc="-5" dirty="0"/>
              <a:t>Interface</a:t>
            </a: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pc="-5" dirty="0"/>
              <a:t>Desktop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00200" y="2350007"/>
            <a:ext cx="6248400" cy="374904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419338" y="6360058"/>
            <a:ext cx="28194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5" dirty="0">
                <a:solidFill>
                  <a:srgbClr val="FFFFFF"/>
                </a:solidFill>
                <a:latin typeface="Times New Roman"/>
                <a:cs typeface="Times New Roman"/>
              </a:rPr>
              <a:t>22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015221" y="6584391"/>
            <a:ext cx="14160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5" dirty="0">
                <a:solidFill>
                  <a:srgbClr val="888888"/>
                </a:solidFill>
                <a:latin typeface="Calibri"/>
                <a:cs typeface="Calibri"/>
              </a:rPr>
              <a:t>23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64235" y="1085215"/>
            <a:ext cx="7325995" cy="243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90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spc="-5" dirty="0">
                <a:latin typeface="Arial"/>
                <a:cs typeface="Arial"/>
              </a:rPr>
              <a:t>Windows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2005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Used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divide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screen into </a:t>
            </a:r>
            <a:r>
              <a:rPr sz="2400" spc="-10" dirty="0">
                <a:latin typeface="Arial"/>
                <a:cs typeface="Arial"/>
              </a:rPr>
              <a:t>different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areas.</a:t>
            </a:r>
            <a:endParaRPr sz="2400">
              <a:latin typeface="Arial"/>
              <a:cs typeface="Arial"/>
            </a:endParaRPr>
          </a:p>
          <a:p>
            <a:pPr marL="469900" marR="508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In </a:t>
            </a:r>
            <a:r>
              <a:rPr sz="2400" spc="-5" dirty="0">
                <a:latin typeface="Arial"/>
                <a:cs typeface="Arial"/>
              </a:rPr>
              <a:t>each </a:t>
            </a:r>
            <a:r>
              <a:rPr sz="2400" spc="-25" dirty="0">
                <a:latin typeface="Arial"/>
                <a:cs typeface="Arial"/>
              </a:rPr>
              <a:t>window, </a:t>
            </a:r>
            <a:r>
              <a:rPr sz="2400" spc="-5" dirty="0">
                <a:latin typeface="Arial"/>
                <a:cs typeface="Arial"/>
              </a:rPr>
              <a:t>you can run a </a:t>
            </a:r>
            <a:r>
              <a:rPr sz="2400" spc="-10" dirty="0">
                <a:latin typeface="Arial"/>
                <a:cs typeface="Arial"/>
              </a:rPr>
              <a:t>different </a:t>
            </a:r>
            <a:r>
              <a:rPr sz="2400" spc="-5" dirty="0">
                <a:latin typeface="Arial"/>
                <a:cs typeface="Arial"/>
              </a:rPr>
              <a:t>program or  display a </a:t>
            </a:r>
            <a:r>
              <a:rPr sz="2400" spc="-10" dirty="0">
                <a:latin typeface="Arial"/>
                <a:cs typeface="Arial"/>
              </a:rPr>
              <a:t>different</a:t>
            </a:r>
            <a:r>
              <a:rPr sz="2400" spc="-2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file.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235" y="1085215"/>
            <a:ext cx="3362325" cy="1010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/>
              <a:t>Types </a:t>
            </a:r>
            <a:r>
              <a:rPr dirty="0"/>
              <a:t>of </a:t>
            </a:r>
            <a:r>
              <a:rPr spc="-5" dirty="0"/>
              <a:t>User</a:t>
            </a:r>
            <a:r>
              <a:rPr spc="5" dirty="0"/>
              <a:t> </a:t>
            </a:r>
            <a:r>
              <a:rPr spc="-5" dirty="0"/>
              <a:t>Interface</a:t>
            </a: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pc="-5" dirty="0"/>
              <a:t>Windows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76400" y="2276855"/>
            <a:ext cx="6172200" cy="386029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419338" y="6360058"/>
            <a:ext cx="28194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5" dirty="0">
                <a:solidFill>
                  <a:srgbClr val="FFFFFF"/>
                </a:solidFill>
                <a:latin typeface="Times New Roman"/>
                <a:cs typeface="Times New Roman"/>
              </a:rPr>
              <a:t>24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4500" y="1580769"/>
            <a:ext cx="7626984" cy="3335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9875" indent="-25781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69875" algn="l"/>
                <a:tab pos="270510" algn="l"/>
              </a:tabLst>
            </a:pPr>
            <a:r>
              <a:rPr sz="2400" spc="-30" dirty="0">
                <a:latin typeface="Calibri"/>
                <a:cs typeface="Calibri"/>
              </a:rPr>
              <a:t>Types </a:t>
            </a:r>
            <a:r>
              <a:rPr sz="2400" spc="-5" dirty="0">
                <a:latin typeface="Calibri"/>
                <a:cs typeface="Calibri"/>
              </a:rPr>
              <a:t>of User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Interface</a:t>
            </a:r>
            <a:endParaRPr sz="2400">
              <a:latin typeface="Calibri"/>
              <a:cs typeface="Calibri"/>
            </a:endParaRPr>
          </a:p>
          <a:p>
            <a:pPr marL="269875" indent="-257810">
              <a:lnSpc>
                <a:spcPct val="100000"/>
              </a:lnSpc>
              <a:spcBef>
                <a:spcPts val="2000"/>
              </a:spcBef>
              <a:buFont typeface="Arial"/>
              <a:buChar char="•"/>
              <a:tabLst>
                <a:tab pos="269875" algn="l"/>
                <a:tab pos="270510" algn="l"/>
              </a:tabLst>
            </a:pPr>
            <a:r>
              <a:rPr sz="2400" dirty="0">
                <a:latin typeface="Calibri"/>
                <a:cs typeface="Calibri"/>
              </a:rPr>
              <a:t>Menus</a:t>
            </a:r>
            <a:endParaRPr sz="2400">
              <a:latin typeface="Calibri"/>
              <a:cs typeface="Calibri"/>
            </a:endParaRPr>
          </a:p>
          <a:p>
            <a:pPr marL="483234" marR="5080" indent="-457200">
              <a:lnSpc>
                <a:spcPct val="100000"/>
              </a:lnSpc>
              <a:spcBef>
                <a:spcPts val="2095"/>
              </a:spcBef>
              <a:buChar char="•"/>
              <a:tabLst>
                <a:tab pos="483234" algn="l"/>
                <a:tab pos="483870" algn="l"/>
                <a:tab pos="1384300" algn="l"/>
                <a:tab pos="2861310" algn="l"/>
                <a:tab pos="3695065" algn="l"/>
                <a:tab pos="5255895" algn="l"/>
                <a:tab pos="5817870" algn="l"/>
                <a:tab pos="6549390" algn="l"/>
              </a:tabLst>
            </a:pPr>
            <a:r>
              <a:rPr sz="2400" dirty="0">
                <a:latin typeface="Arial"/>
                <a:cs typeface="Arial"/>
              </a:rPr>
              <a:t>M</a:t>
            </a:r>
            <a:r>
              <a:rPr sz="2400" spc="-10" dirty="0">
                <a:latin typeface="Arial"/>
                <a:cs typeface="Arial"/>
              </a:rPr>
              <a:t>o</a:t>
            </a:r>
            <a:r>
              <a:rPr sz="2400" dirty="0">
                <a:latin typeface="Arial"/>
                <a:cs typeface="Arial"/>
              </a:rPr>
              <a:t>st	</a:t>
            </a:r>
            <a:r>
              <a:rPr sz="2400" spc="-5" dirty="0">
                <a:latin typeface="Arial"/>
                <a:cs typeface="Arial"/>
              </a:rPr>
              <a:t>graph</a:t>
            </a:r>
            <a:r>
              <a:rPr sz="2400" spc="-15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c</a:t>
            </a:r>
            <a:r>
              <a:rPr sz="2400" spc="-10" dirty="0">
                <a:latin typeface="Arial"/>
                <a:cs typeface="Arial"/>
              </a:rPr>
              <a:t>a</a:t>
            </a:r>
            <a:r>
              <a:rPr sz="2400" spc="-5" dirty="0">
                <a:latin typeface="Arial"/>
                <a:cs typeface="Arial"/>
              </a:rPr>
              <a:t>l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user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i</a:t>
            </a:r>
            <a:r>
              <a:rPr sz="2400" spc="-15" dirty="0">
                <a:latin typeface="Arial"/>
                <a:cs typeface="Arial"/>
              </a:rPr>
              <a:t>n</a:t>
            </a:r>
            <a:r>
              <a:rPr sz="2400" dirty="0">
                <a:latin typeface="Arial"/>
                <a:cs typeface="Arial"/>
              </a:rPr>
              <a:t>te</a:t>
            </a:r>
            <a:r>
              <a:rPr sz="2400" spc="5" dirty="0">
                <a:latin typeface="Arial"/>
                <a:cs typeface="Arial"/>
              </a:rPr>
              <a:t>r</a:t>
            </a:r>
            <a:r>
              <a:rPr sz="2400" dirty="0">
                <a:latin typeface="Arial"/>
                <a:cs typeface="Arial"/>
              </a:rPr>
              <a:t>f</a:t>
            </a:r>
            <a:r>
              <a:rPr sz="2400" spc="-5" dirty="0">
                <a:latin typeface="Arial"/>
                <a:cs typeface="Arial"/>
              </a:rPr>
              <a:t>aces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l</a:t>
            </a:r>
            <a:r>
              <a:rPr sz="2400" spc="-15" dirty="0">
                <a:latin typeface="Arial"/>
                <a:cs typeface="Arial"/>
              </a:rPr>
              <a:t>e</a:t>
            </a:r>
            <a:r>
              <a:rPr sz="2400" dirty="0">
                <a:latin typeface="Arial"/>
                <a:cs typeface="Arial"/>
              </a:rPr>
              <a:t>t	</a:t>
            </a:r>
            <a:r>
              <a:rPr sz="2400" spc="-5" dirty="0">
                <a:latin typeface="Arial"/>
                <a:cs typeface="Arial"/>
              </a:rPr>
              <a:t>you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e</a:t>
            </a:r>
            <a:r>
              <a:rPr sz="2400" spc="-25" dirty="0">
                <a:latin typeface="Arial"/>
                <a:cs typeface="Arial"/>
              </a:rPr>
              <a:t>x</a:t>
            </a:r>
            <a:r>
              <a:rPr sz="2400" spc="-10" dirty="0">
                <a:latin typeface="Arial"/>
                <a:cs typeface="Arial"/>
              </a:rPr>
              <a:t>e</a:t>
            </a:r>
            <a:r>
              <a:rPr sz="2400" dirty="0">
                <a:latin typeface="Arial"/>
                <a:cs typeface="Arial"/>
              </a:rPr>
              <a:t>cute  commands </a:t>
            </a:r>
            <a:r>
              <a:rPr sz="2400" spc="-5" dirty="0">
                <a:latin typeface="Arial"/>
                <a:cs typeface="Arial"/>
              </a:rPr>
              <a:t>by selecting a choice </a:t>
            </a:r>
            <a:r>
              <a:rPr sz="2400" dirty="0">
                <a:latin typeface="Arial"/>
                <a:cs typeface="Arial"/>
              </a:rPr>
              <a:t>from </a:t>
            </a:r>
            <a:r>
              <a:rPr sz="2400" spc="-5" dirty="0">
                <a:latin typeface="Arial"/>
                <a:cs typeface="Arial"/>
              </a:rPr>
              <a:t>a</a:t>
            </a:r>
            <a:r>
              <a:rPr sz="2400" spc="-6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menu.</a:t>
            </a:r>
            <a:endParaRPr sz="2400">
              <a:latin typeface="Arial"/>
              <a:cs typeface="Arial"/>
            </a:endParaRPr>
          </a:p>
          <a:p>
            <a:pPr marL="483234" indent="-457834">
              <a:lnSpc>
                <a:spcPct val="100000"/>
              </a:lnSpc>
              <a:spcBef>
                <a:spcPts val="600"/>
              </a:spcBef>
              <a:buChar char="•"/>
              <a:tabLst>
                <a:tab pos="483234" algn="l"/>
                <a:tab pos="483870" algn="l"/>
              </a:tabLst>
            </a:pPr>
            <a:r>
              <a:rPr sz="2400" spc="-50" dirty="0">
                <a:latin typeface="Arial"/>
                <a:cs typeface="Arial"/>
              </a:rPr>
              <a:t>Two </a:t>
            </a:r>
            <a:r>
              <a:rPr sz="2400" dirty="0">
                <a:latin typeface="Arial"/>
                <a:cs typeface="Arial"/>
              </a:rPr>
              <a:t>types </a:t>
            </a:r>
            <a:r>
              <a:rPr sz="2400" spc="-5" dirty="0">
                <a:latin typeface="Arial"/>
                <a:cs typeface="Arial"/>
              </a:rPr>
              <a:t>of</a:t>
            </a:r>
            <a:r>
              <a:rPr sz="2400" spc="-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menu:</a:t>
            </a:r>
            <a:endParaRPr sz="2400">
              <a:latin typeface="Arial"/>
              <a:cs typeface="Arial"/>
            </a:endParaRPr>
          </a:p>
          <a:p>
            <a:pPr marL="941069" lvl="1" indent="-457834">
              <a:lnSpc>
                <a:spcPct val="100000"/>
              </a:lnSpc>
              <a:spcBef>
                <a:spcPts val="600"/>
              </a:spcBef>
              <a:buChar char="–"/>
              <a:tabLst>
                <a:tab pos="940435" algn="l"/>
                <a:tab pos="941069" algn="l"/>
              </a:tabLst>
            </a:pPr>
            <a:r>
              <a:rPr sz="2400" spc="-5" dirty="0">
                <a:latin typeface="Arial"/>
                <a:cs typeface="Arial"/>
              </a:rPr>
              <a:t>Pull-down</a:t>
            </a:r>
            <a:r>
              <a:rPr sz="2400" spc="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menu</a:t>
            </a:r>
            <a:endParaRPr sz="2400">
              <a:latin typeface="Arial"/>
              <a:cs typeface="Arial"/>
            </a:endParaRPr>
          </a:p>
          <a:p>
            <a:pPr marL="941069" lvl="1" indent="-457834">
              <a:lnSpc>
                <a:spcPct val="100000"/>
              </a:lnSpc>
              <a:spcBef>
                <a:spcPts val="600"/>
              </a:spcBef>
              <a:buChar char="–"/>
              <a:tabLst>
                <a:tab pos="940435" algn="l"/>
                <a:tab pos="941069" algn="l"/>
              </a:tabLst>
            </a:pPr>
            <a:r>
              <a:rPr sz="2400" spc="-5" dirty="0">
                <a:latin typeface="Arial"/>
                <a:cs typeface="Arial"/>
              </a:rPr>
              <a:t>Pop-up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menu</a:t>
            </a:r>
            <a:endParaRPr sz="2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015221" y="6584391"/>
            <a:ext cx="14160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spc="-5" dirty="0">
                <a:solidFill>
                  <a:srgbClr val="888888"/>
                </a:solidFill>
                <a:latin typeface="Calibri"/>
                <a:cs typeface="Calibri"/>
              </a:rPr>
              <a:t>25</a:t>
            </a:r>
            <a:endParaRPr sz="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235" y="1085215"/>
            <a:ext cx="3362325" cy="1010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5" dirty="0"/>
              <a:t>Types </a:t>
            </a:r>
            <a:r>
              <a:rPr dirty="0"/>
              <a:t>of </a:t>
            </a:r>
            <a:r>
              <a:rPr spc="-5" dirty="0"/>
              <a:t>User</a:t>
            </a:r>
            <a:r>
              <a:rPr spc="5" dirty="0"/>
              <a:t> </a:t>
            </a:r>
            <a:r>
              <a:rPr spc="-5" dirty="0"/>
              <a:t>Interface</a:t>
            </a: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dirty="0"/>
              <a:t>Menus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4715" y="2205227"/>
            <a:ext cx="5334000" cy="363626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0552" y="2708148"/>
            <a:ext cx="2714244" cy="2772155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8419338" y="6360058"/>
            <a:ext cx="28194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5" dirty="0">
                <a:solidFill>
                  <a:srgbClr val="FFFFFF"/>
                </a:solidFill>
                <a:latin typeface="Times New Roman"/>
                <a:cs typeface="Times New Roman"/>
              </a:rPr>
              <a:t>26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27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33623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598487" y="1903476"/>
          <a:ext cx="7940040" cy="36995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518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404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286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464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0" algn="ctr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sz="1600" spc="-20" dirty="0">
                          <a:latin typeface="Arial"/>
                          <a:cs typeface="Arial"/>
                        </a:rPr>
                        <a:t>CLI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5875" algn="ctr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sz="1600" spc="-15" dirty="0">
                          <a:latin typeface="Arial"/>
                          <a:cs typeface="Arial"/>
                        </a:rPr>
                        <a:t>GUI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44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L="9715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Ease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7790" marR="125095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Because of the memorization</a:t>
                      </a:r>
                      <a:r>
                        <a:rPr sz="1600" spc="-1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and  familiarity needed to operate a  command line interface, new  users have a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difficult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time  navigating and operating a  command line</a:t>
                      </a:r>
                      <a:r>
                        <a:rPr sz="16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interface.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9695" marR="410845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Although new users may have a 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difficult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time learning to use the  mouse and all </a:t>
                      </a:r>
                      <a:r>
                        <a:rPr sz="1600" spc="-15" dirty="0">
                          <a:latin typeface="Arial"/>
                          <a:cs typeface="Arial"/>
                        </a:rPr>
                        <a:t>GUI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features,</a:t>
                      </a:r>
                      <a:r>
                        <a:rPr sz="16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most  users pick up this interface much  easier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when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compared to a  command line</a:t>
                      </a:r>
                      <a:r>
                        <a:rPr sz="16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interface.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9768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  <a:p>
                      <a:pPr marL="9715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Control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7790" marR="116839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Users have much more control of  their file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system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and operating 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system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in a command line  interface. For example, users can  copy a specific file from one  location to another </a:t>
                      </a:r>
                      <a:r>
                        <a:rPr sz="1600" spc="-15" dirty="0">
                          <a:latin typeface="Arial"/>
                          <a:cs typeface="Arial"/>
                        </a:rPr>
                        <a:t>with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a</a:t>
                      </a:r>
                      <a:r>
                        <a:rPr sz="16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one-line  command.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9695" marR="12128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Although a </a:t>
                      </a:r>
                      <a:r>
                        <a:rPr sz="1600" spc="-15" dirty="0">
                          <a:latin typeface="Arial"/>
                          <a:cs typeface="Arial"/>
                        </a:rPr>
                        <a:t>GUI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offers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plenty of  control of a file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system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and operating  system, the more advanced tasks  may still need a command</a:t>
                      </a:r>
                      <a:r>
                        <a:rPr sz="16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line.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28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336232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</a:t>
            </a:r>
            <a:r>
              <a:rPr sz="2400" b="1" spc="-5" dirty="0">
                <a:latin typeface="Arial"/>
                <a:cs typeface="Arial"/>
              </a:rPr>
              <a:t>User</a:t>
            </a:r>
            <a:r>
              <a:rPr sz="2400" b="1" spc="5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Interface</a:t>
            </a:r>
            <a:endParaRPr sz="2400">
              <a:latin typeface="Arial"/>
              <a:cs typeface="Arial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598487" y="1903476"/>
          <a:ext cx="7941309" cy="39433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68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41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27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464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0" algn="ctr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sz="1600" spc="-20" dirty="0">
                          <a:latin typeface="Arial"/>
                          <a:cs typeface="Arial"/>
                        </a:rPr>
                        <a:t>CLI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2700" algn="ctr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sz="1600" spc="-15" dirty="0">
                          <a:latin typeface="Arial"/>
                          <a:cs typeface="Arial"/>
                        </a:rPr>
                        <a:t>GUI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44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L="9715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Multitasking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7790" marR="166370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Although many command line  environments are capable of  multitasking, they do not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offer</a:t>
                      </a:r>
                      <a:r>
                        <a:rPr sz="1600" spc="-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the  same ease and ability to view  multiple things at once on one  screen.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8425" marR="154940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sz="1600" spc="-15" dirty="0">
                          <a:latin typeface="Arial"/>
                          <a:cs typeface="Arial"/>
                        </a:rPr>
                        <a:t>GUI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users have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windows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that  enable a user to </a:t>
                      </a:r>
                      <a:r>
                        <a:rPr sz="1600" spc="-40" dirty="0">
                          <a:latin typeface="Arial"/>
                          <a:cs typeface="Arial"/>
                        </a:rPr>
                        <a:t>view,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control,</a:t>
                      </a:r>
                      <a:r>
                        <a:rPr sz="1600" spc="-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and  manipulate multiple things at</a:t>
                      </a:r>
                      <a:r>
                        <a:rPr sz="1600" spc="-1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once  and is much faster to navigate 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when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compared </a:t>
                      </a:r>
                      <a:r>
                        <a:rPr sz="1600" spc="-15" dirty="0">
                          <a:latin typeface="Arial"/>
                          <a:cs typeface="Arial"/>
                        </a:rPr>
                        <a:t>with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a command  line.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194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415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  <a:p>
                      <a:pPr marL="97155">
                        <a:lnSpc>
                          <a:spcPct val="100000"/>
                        </a:lnSpc>
                        <a:spcBef>
                          <a:spcPts val="1075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Speed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7790" marR="129539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Command line users only need</a:t>
                      </a:r>
                      <a:r>
                        <a:rPr sz="1600" spc="-1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to  use their keyboards to navigate a  command line interface and often  only need to execute a few lines  to perform a</a:t>
                      </a:r>
                      <a:r>
                        <a:rPr sz="1600" dirty="0">
                          <a:latin typeface="Arial"/>
                          <a:cs typeface="Arial"/>
                        </a:rPr>
                        <a:t> task.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8425" marR="22669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A </a:t>
                      </a:r>
                      <a:r>
                        <a:rPr sz="1600" spc="-15" dirty="0">
                          <a:latin typeface="Arial"/>
                          <a:cs typeface="Arial"/>
                        </a:rPr>
                        <a:t>GUI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may be easier to use  because of the mouse. </a:t>
                      </a:r>
                      <a:r>
                        <a:rPr sz="1600" spc="-40" dirty="0">
                          <a:latin typeface="Arial"/>
                          <a:cs typeface="Arial"/>
                        </a:rPr>
                        <a:t>However, 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using a mouse and keyboard to  navigate and control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your 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operating system for many</a:t>
                      </a:r>
                      <a:r>
                        <a:rPr sz="16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things  is going to be much slower than  someone 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who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is working in a  command</a:t>
                      </a:r>
                      <a:r>
                        <a:rPr sz="16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line.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29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4488180" cy="3220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Arial"/>
                <a:cs typeface="Arial"/>
              </a:rPr>
              <a:t>Examples </a:t>
            </a:r>
            <a:r>
              <a:rPr sz="2400" b="1" dirty="0">
                <a:latin typeface="Arial"/>
                <a:cs typeface="Arial"/>
              </a:rPr>
              <a:t>of Operating</a:t>
            </a:r>
            <a:r>
              <a:rPr sz="2400" b="1" spc="-165" dirty="0">
                <a:latin typeface="Arial"/>
                <a:cs typeface="Arial"/>
              </a:rPr>
              <a:t> </a:t>
            </a:r>
            <a:r>
              <a:rPr sz="2400" b="1" spc="-2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989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MS-DOS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Windows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Mac</a:t>
            </a:r>
            <a:r>
              <a:rPr sz="2400" spc="-4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OS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Linux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Solaris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5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Android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235" y="1085215"/>
            <a:ext cx="27857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Operating</a:t>
            </a:r>
            <a:r>
              <a:rPr spc="-204" dirty="0"/>
              <a:t> </a:t>
            </a:r>
            <a:r>
              <a:rPr spc="-5" dirty="0"/>
              <a:t>Systems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87039" y="1830323"/>
            <a:ext cx="2880360" cy="4262628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660892" y="6477686"/>
            <a:ext cx="203835" cy="3073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3</a:t>
            </a:fld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3882390" cy="4608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Arial"/>
                <a:cs typeface="Arial"/>
              </a:rPr>
              <a:t>Windows</a:t>
            </a:r>
            <a:endParaRPr sz="2400">
              <a:latin typeface="Arial"/>
              <a:cs typeface="Arial"/>
            </a:endParaRPr>
          </a:p>
          <a:p>
            <a:pPr marL="472440" marR="5080" indent="-460375">
              <a:lnSpc>
                <a:spcPts val="2860"/>
              </a:lnSpc>
              <a:spcBef>
                <a:spcPts val="2125"/>
              </a:spcBef>
              <a:buChar char="•"/>
              <a:tabLst>
                <a:tab pos="469265" algn="l"/>
                <a:tab pos="469900" algn="l"/>
                <a:tab pos="2000250" algn="l"/>
                <a:tab pos="2547620" algn="l"/>
              </a:tabLst>
            </a:pPr>
            <a:r>
              <a:rPr sz="2400" spc="-5" dirty="0">
                <a:latin typeface="Arial"/>
                <a:cs typeface="Arial"/>
              </a:rPr>
              <a:t>Prod</a:t>
            </a:r>
            <a:r>
              <a:rPr sz="2400" spc="-15" dirty="0">
                <a:latin typeface="Arial"/>
                <a:cs typeface="Arial"/>
              </a:rPr>
              <a:t>u</a:t>
            </a:r>
            <a:r>
              <a:rPr sz="2400" dirty="0">
                <a:latin typeface="Arial"/>
                <a:cs typeface="Arial"/>
              </a:rPr>
              <a:t>c</a:t>
            </a:r>
            <a:r>
              <a:rPr sz="2400" spc="-10" dirty="0">
                <a:latin typeface="Arial"/>
                <a:cs typeface="Arial"/>
              </a:rPr>
              <a:t>e</a:t>
            </a:r>
            <a:r>
              <a:rPr sz="2400" spc="-5" dirty="0">
                <a:latin typeface="Arial"/>
                <a:cs typeface="Arial"/>
              </a:rPr>
              <a:t>d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b</a:t>
            </a:r>
            <a:r>
              <a:rPr sz="2400" dirty="0">
                <a:latin typeface="Arial"/>
                <a:cs typeface="Arial"/>
              </a:rPr>
              <a:t>y	Micros</a:t>
            </a:r>
            <a:r>
              <a:rPr sz="2400" spc="-10" dirty="0">
                <a:latin typeface="Arial"/>
                <a:cs typeface="Arial"/>
              </a:rPr>
              <a:t>o</a:t>
            </a:r>
            <a:r>
              <a:rPr sz="2400" dirty="0">
                <a:latin typeface="Arial"/>
                <a:cs typeface="Arial"/>
              </a:rPr>
              <a:t>f</a:t>
            </a:r>
            <a:r>
              <a:rPr sz="2400" spc="-10" dirty="0">
                <a:latin typeface="Arial"/>
                <a:cs typeface="Arial"/>
              </a:rPr>
              <a:t>t</a:t>
            </a:r>
            <a:r>
              <a:rPr sz="2400" dirty="0">
                <a:latin typeface="Arial"/>
                <a:cs typeface="Arial"/>
              </a:rPr>
              <a:t>,  Inc.</a:t>
            </a:r>
            <a:endParaRPr sz="2400">
              <a:latin typeface="Arial"/>
              <a:cs typeface="Arial"/>
            </a:endParaRPr>
          </a:p>
          <a:p>
            <a:pPr marL="469900" marR="6985" indent="-457200">
              <a:lnSpc>
                <a:spcPct val="100000"/>
              </a:lnSpc>
              <a:spcBef>
                <a:spcPts val="509"/>
              </a:spcBef>
              <a:buChar char="•"/>
              <a:tabLst>
                <a:tab pos="469265" algn="l"/>
                <a:tab pos="469900" algn="l"/>
                <a:tab pos="1641475" algn="l"/>
                <a:tab pos="3274060" algn="l"/>
              </a:tabLst>
            </a:pPr>
            <a:r>
              <a:rPr sz="2400" spc="-10" dirty="0">
                <a:latin typeface="Arial"/>
                <a:cs typeface="Arial"/>
              </a:rPr>
              <a:t>U</a:t>
            </a:r>
            <a:r>
              <a:rPr sz="2400" dirty="0">
                <a:latin typeface="Arial"/>
                <a:cs typeface="Arial"/>
              </a:rPr>
              <a:t>s</a:t>
            </a:r>
            <a:r>
              <a:rPr sz="2400" spc="-5" dirty="0">
                <a:latin typeface="Arial"/>
                <a:cs typeface="Arial"/>
              </a:rPr>
              <a:t>i</a:t>
            </a:r>
            <a:r>
              <a:rPr sz="2400" spc="-15" dirty="0">
                <a:latin typeface="Arial"/>
                <a:cs typeface="Arial"/>
              </a:rPr>
              <a:t>n</a:t>
            </a:r>
            <a:r>
              <a:rPr sz="2400" spc="-5" dirty="0">
                <a:latin typeface="Arial"/>
                <a:cs typeface="Arial"/>
              </a:rPr>
              <a:t>g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gra</a:t>
            </a:r>
            <a:r>
              <a:rPr sz="2400" spc="-10" dirty="0">
                <a:latin typeface="Arial"/>
                <a:cs typeface="Arial"/>
              </a:rPr>
              <a:t>phi</a:t>
            </a:r>
            <a:r>
              <a:rPr sz="2400" dirty="0">
                <a:latin typeface="Arial"/>
                <a:cs typeface="Arial"/>
              </a:rPr>
              <a:t>c</a:t>
            </a:r>
            <a:r>
              <a:rPr sz="2400" spc="-10" dirty="0">
                <a:latin typeface="Arial"/>
                <a:cs typeface="Arial"/>
              </a:rPr>
              <a:t>a</a:t>
            </a:r>
            <a:r>
              <a:rPr sz="2400" spc="-5" dirty="0">
                <a:latin typeface="Arial"/>
                <a:cs typeface="Arial"/>
              </a:rPr>
              <a:t>l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10" dirty="0">
                <a:latin typeface="Arial"/>
                <a:cs typeface="Arial"/>
              </a:rPr>
              <a:t>u</a:t>
            </a:r>
            <a:r>
              <a:rPr sz="2400" spc="-5" dirty="0">
                <a:latin typeface="Arial"/>
                <a:cs typeface="Arial"/>
              </a:rPr>
              <a:t>ser  interface.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Support multitasking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and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</a:pPr>
            <a:r>
              <a:rPr sz="2400" spc="-15" dirty="0">
                <a:latin typeface="Arial"/>
                <a:cs typeface="Arial"/>
              </a:rPr>
              <a:t>multiuser.</a:t>
            </a:r>
            <a:endParaRPr sz="2400">
              <a:latin typeface="Arial"/>
              <a:cs typeface="Arial"/>
            </a:endParaRPr>
          </a:p>
          <a:p>
            <a:pPr marL="469900" marR="889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  <a:tab pos="1229995" algn="l"/>
                <a:tab pos="2629535" algn="l"/>
              </a:tabLst>
            </a:pPr>
            <a:r>
              <a:rPr sz="2400" dirty="0">
                <a:latin typeface="Arial"/>
                <a:cs typeface="Arial"/>
              </a:rPr>
              <a:t>F</a:t>
            </a:r>
            <a:r>
              <a:rPr sz="2400" spc="-10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rst	vers</a:t>
            </a:r>
            <a:r>
              <a:rPr sz="2400" spc="-35" dirty="0">
                <a:latin typeface="Arial"/>
                <a:cs typeface="Arial"/>
              </a:rPr>
              <a:t>i</a:t>
            </a:r>
            <a:r>
              <a:rPr sz="2400" spc="-10" dirty="0">
                <a:latin typeface="Arial"/>
                <a:cs typeface="Arial"/>
              </a:rPr>
              <a:t>o</a:t>
            </a:r>
            <a:r>
              <a:rPr sz="2400" spc="-20" dirty="0">
                <a:latin typeface="Arial"/>
                <a:cs typeface="Arial"/>
              </a:rPr>
              <a:t>n</a:t>
            </a:r>
            <a:r>
              <a:rPr sz="2400" dirty="0">
                <a:latin typeface="Arial"/>
                <a:cs typeface="Arial"/>
              </a:rPr>
              <a:t>:	</a:t>
            </a:r>
            <a:r>
              <a:rPr sz="2400" spc="-5" dirty="0">
                <a:latin typeface="Arial"/>
                <a:cs typeface="Arial"/>
              </a:rPr>
              <a:t>Wind</a:t>
            </a:r>
            <a:r>
              <a:rPr sz="2400" spc="-15" dirty="0">
                <a:latin typeface="Arial"/>
                <a:cs typeface="Arial"/>
              </a:rPr>
              <a:t>o</a:t>
            </a:r>
            <a:r>
              <a:rPr sz="2400" spc="-5" dirty="0">
                <a:latin typeface="Arial"/>
                <a:cs typeface="Arial"/>
              </a:rPr>
              <a:t>ws  1.0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(1985)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  <a:tab pos="1431290" algn="l"/>
                <a:tab pos="2629535" algn="l"/>
              </a:tabLst>
            </a:pPr>
            <a:r>
              <a:rPr sz="2400" spc="-5" dirty="0">
                <a:latin typeface="Arial"/>
                <a:cs typeface="Arial"/>
              </a:rPr>
              <a:t>Latest	</a:t>
            </a:r>
            <a:r>
              <a:rPr sz="2400" spc="-10" dirty="0">
                <a:latin typeface="Arial"/>
                <a:cs typeface="Arial"/>
              </a:rPr>
              <a:t>version:	</a:t>
            </a:r>
            <a:r>
              <a:rPr sz="2400" spc="-5" dirty="0">
                <a:latin typeface="Arial"/>
                <a:cs typeface="Arial"/>
              </a:rPr>
              <a:t>Windows</a:t>
            </a:r>
            <a:endParaRPr sz="2400">
              <a:latin typeface="Arial"/>
              <a:cs typeface="Arial"/>
            </a:endParaRPr>
          </a:p>
          <a:p>
            <a:pPr marL="469900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latin typeface="Arial"/>
                <a:cs typeface="Arial"/>
              </a:rPr>
              <a:t>8</a:t>
            </a:r>
            <a:endParaRPr sz="24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497067" y="2077211"/>
            <a:ext cx="2982467" cy="206654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30</a:t>
            </a:fld>
            <a:endParaRPr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235" y="1085215"/>
            <a:ext cx="13639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Windows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7196" y="1915667"/>
            <a:ext cx="6790944" cy="382066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419338" y="6360058"/>
            <a:ext cx="28194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5" dirty="0">
                <a:solidFill>
                  <a:srgbClr val="FFFFFF"/>
                </a:solidFill>
                <a:latin typeface="Times New Roman"/>
                <a:cs typeface="Times New Roman"/>
              </a:rPr>
              <a:t>31</a:t>
            </a:r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4235" y="1085215"/>
            <a:ext cx="27857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Operating</a:t>
            </a:r>
            <a:r>
              <a:rPr spc="-204" dirty="0"/>
              <a:t> </a:t>
            </a:r>
            <a:r>
              <a:rPr spc="-5" dirty="0"/>
              <a:t>Systems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6000" y="1844039"/>
            <a:ext cx="4495800" cy="406298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660892" y="6477686"/>
            <a:ext cx="203835" cy="3073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4</a:t>
            </a:fld>
            <a:endParaRPr sz="2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660892" y="6477686"/>
            <a:ext cx="203835" cy="3073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2285"/>
              </a:lnSpc>
            </a:pPr>
            <a:fld id="{81D60167-4931-47E6-BA6A-407CBD079E47}" type="slidenum">
              <a:rPr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5</a:t>
            </a:fld>
            <a:endParaRPr sz="20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26350" cy="434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5" dirty="0">
                <a:latin typeface="Arial"/>
                <a:cs typeface="Arial"/>
              </a:rPr>
              <a:t>Types </a:t>
            </a:r>
            <a:r>
              <a:rPr sz="2400" b="1" dirty="0">
                <a:latin typeface="Arial"/>
                <a:cs typeface="Arial"/>
              </a:rPr>
              <a:t>of Operating</a:t>
            </a:r>
            <a:r>
              <a:rPr sz="2400" b="1" spc="45" dirty="0">
                <a:latin typeface="Arial"/>
                <a:cs typeface="Arial"/>
              </a:rPr>
              <a:t> </a:t>
            </a:r>
            <a:r>
              <a:rPr sz="2400" b="1" spc="-2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dirty="0">
                <a:latin typeface="Arial"/>
                <a:cs typeface="Arial"/>
              </a:rPr>
              <a:t>Multi-user vs. Single</a:t>
            </a:r>
            <a:r>
              <a:rPr sz="2400" b="1" spc="-110" dirty="0">
                <a:latin typeface="Arial"/>
                <a:cs typeface="Arial"/>
              </a:rPr>
              <a:t> </a:t>
            </a:r>
            <a:r>
              <a:rPr sz="2400" b="1" spc="-10" dirty="0">
                <a:latin typeface="Arial"/>
                <a:cs typeface="Arial"/>
              </a:rPr>
              <a:t>user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2005"/>
              </a:spcBef>
              <a:buFont typeface="Wingdings"/>
              <a:buChar char=""/>
              <a:tabLst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A multi-user </a:t>
            </a:r>
            <a:r>
              <a:rPr sz="2400" spc="-5" dirty="0">
                <a:latin typeface="Arial"/>
                <a:cs typeface="Arial"/>
              </a:rPr>
              <a:t>operating system allows multiple users  </a:t>
            </a:r>
            <a:r>
              <a:rPr sz="2400" dirty="0">
                <a:latin typeface="Arial"/>
                <a:cs typeface="Arial"/>
              </a:rPr>
              <a:t>to access </a:t>
            </a:r>
            <a:r>
              <a:rPr sz="2400" spc="-5" dirty="0">
                <a:latin typeface="Arial"/>
                <a:cs typeface="Arial"/>
              </a:rPr>
              <a:t>a computer </a:t>
            </a:r>
            <a:r>
              <a:rPr sz="2400" dirty="0">
                <a:latin typeface="Arial"/>
                <a:cs typeface="Arial"/>
              </a:rPr>
              <a:t>system</a:t>
            </a:r>
            <a:r>
              <a:rPr sz="2400" spc="-95" dirty="0">
                <a:latin typeface="Arial"/>
                <a:cs typeface="Arial"/>
              </a:rPr>
              <a:t> </a:t>
            </a:r>
            <a:r>
              <a:rPr sz="2400" spc="-15" dirty="0">
                <a:latin typeface="Arial"/>
                <a:cs typeface="Arial"/>
              </a:rPr>
              <a:t>concurrently.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600"/>
              </a:spcBef>
              <a:buFont typeface="Wingdings"/>
              <a:buChar char=""/>
              <a:tabLst>
                <a:tab pos="469900" algn="l"/>
              </a:tabLst>
            </a:pPr>
            <a:r>
              <a:rPr sz="2400" spc="-10" dirty="0">
                <a:latin typeface="Arial"/>
                <a:cs typeface="Arial"/>
              </a:rPr>
              <a:t>Time-sharing </a:t>
            </a:r>
            <a:r>
              <a:rPr sz="2400" dirty="0">
                <a:latin typeface="Arial"/>
                <a:cs typeface="Arial"/>
              </a:rPr>
              <a:t>system </a:t>
            </a:r>
            <a:r>
              <a:rPr sz="2400" spc="-5" dirty="0">
                <a:latin typeface="Arial"/>
                <a:cs typeface="Arial"/>
              </a:rPr>
              <a:t>can be classified as multi-user  </a:t>
            </a:r>
            <a:r>
              <a:rPr sz="2400" dirty="0">
                <a:latin typeface="Arial"/>
                <a:cs typeface="Arial"/>
              </a:rPr>
              <a:t>systems </a:t>
            </a:r>
            <a:r>
              <a:rPr sz="2400" spc="-10" dirty="0">
                <a:latin typeface="Arial"/>
                <a:cs typeface="Arial"/>
              </a:rPr>
              <a:t>as </a:t>
            </a:r>
            <a:r>
              <a:rPr sz="2400" dirty="0">
                <a:latin typeface="Arial"/>
                <a:cs typeface="Arial"/>
              </a:rPr>
              <a:t>they enable a </a:t>
            </a:r>
            <a:r>
              <a:rPr sz="2400" spc="-5" dirty="0">
                <a:latin typeface="Arial"/>
                <a:cs typeface="Arial"/>
              </a:rPr>
              <a:t>multiple </a:t>
            </a:r>
            <a:r>
              <a:rPr sz="2400" spc="-10" dirty="0">
                <a:latin typeface="Arial"/>
                <a:cs typeface="Arial"/>
              </a:rPr>
              <a:t>user </a:t>
            </a:r>
            <a:r>
              <a:rPr sz="2400" spc="-5" dirty="0">
                <a:latin typeface="Arial"/>
                <a:cs typeface="Arial"/>
              </a:rPr>
              <a:t>access </a:t>
            </a:r>
            <a:r>
              <a:rPr sz="2400" dirty="0">
                <a:latin typeface="Arial"/>
                <a:cs typeface="Arial"/>
              </a:rPr>
              <a:t>to a  </a:t>
            </a:r>
            <a:r>
              <a:rPr sz="2400" spc="-5" dirty="0">
                <a:latin typeface="Arial"/>
                <a:cs typeface="Arial"/>
              </a:rPr>
              <a:t>computer through </a:t>
            </a:r>
            <a:r>
              <a:rPr sz="2400" dirty="0">
                <a:latin typeface="Arial"/>
                <a:cs typeface="Arial"/>
              </a:rPr>
              <a:t>the </a:t>
            </a:r>
            <a:r>
              <a:rPr sz="2400" spc="-5" dirty="0">
                <a:latin typeface="Arial"/>
                <a:cs typeface="Arial"/>
              </a:rPr>
              <a:t>sharing of</a:t>
            </a:r>
            <a:r>
              <a:rPr sz="2400" spc="-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time.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605"/>
              </a:spcBef>
              <a:buFont typeface="Wingdings"/>
              <a:buChar char=""/>
              <a:tabLst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Single-user </a:t>
            </a:r>
            <a:r>
              <a:rPr sz="2400" spc="-5" dirty="0">
                <a:latin typeface="Arial"/>
                <a:cs typeface="Arial"/>
              </a:rPr>
              <a:t>operating systems, </a:t>
            </a:r>
            <a:r>
              <a:rPr sz="2400" spc="-10" dirty="0">
                <a:latin typeface="Arial"/>
                <a:cs typeface="Arial"/>
              </a:rPr>
              <a:t>as </a:t>
            </a:r>
            <a:r>
              <a:rPr sz="2400" dirty="0">
                <a:latin typeface="Arial"/>
                <a:cs typeface="Arial"/>
              </a:rPr>
              <a:t>opposed to </a:t>
            </a:r>
            <a:r>
              <a:rPr sz="2400" spc="-5" dirty="0">
                <a:latin typeface="Arial"/>
                <a:cs typeface="Arial"/>
              </a:rPr>
              <a:t>a  multi-user operating </a:t>
            </a:r>
            <a:r>
              <a:rPr sz="2400" dirty="0">
                <a:latin typeface="Arial"/>
                <a:cs typeface="Arial"/>
              </a:rPr>
              <a:t>system, </a:t>
            </a:r>
            <a:r>
              <a:rPr sz="2400" spc="-10" dirty="0">
                <a:latin typeface="Arial"/>
                <a:cs typeface="Arial"/>
              </a:rPr>
              <a:t>are </a:t>
            </a:r>
            <a:r>
              <a:rPr sz="2400" spc="-5" dirty="0">
                <a:latin typeface="Arial"/>
                <a:cs typeface="Arial"/>
              </a:rPr>
              <a:t>usable by a single  user at a</a:t>
            </a:r>
            <a:r>
              <a:rPr sz="2400" spc="-5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time.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14920" cy="27019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Arial"/>
                <a:cs typeface="Arial"/>
              </a:rPr>
              <a:t>Major </a:t>
            </a:r>
            <a:r>
              <a:rPr sz="2400" b="1" spc="-5" dirty="0">
                <a:latin typeface="Arial"/>
                <a:cs typeface="Arial"/>
              </a:rPr>
              <a:t>Functions </a:t>
            </a:r>
            <a:r>
              <a:rPr sz="2400" b="1" dirty="0">
                <a:latin typeface="Arial"/>
                <a:cs typeface="Arial"/>
              </a:rPr>
              <a:t>of Operating</a:t>
            </a:r>
            <a:r>
              <a:rPr sz="2400" b="1" spc="-135" dirty="0">
                <a:latin typeface="Arial"/>
                <a:cs typeface="Arial"/>
              </a:rPr>
              <a:t> </a:t>
            </a:r>
            <a:r>
              <a:rPr sz="2400" b="1" spc="-2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989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Resource</a:t>
            </a:r>
            <a:r>
              <a:rPr sz="2400" spc="-1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management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Data</a:t>
            </a:r>
            <a:r>
              <a:rPr sz="2400" spc="-4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management</a:t>
            </a:r>
            <a:endParaRPr sz="2400">
              <a:latin typeface="Arial"/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Job</a:t>
            </a:r>
            <a:r>
              <a:rPr sz="2400" spc="-4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management</a:t>
            </a:r>
            <a:endParaRPr sz="2400">
              <a:latin typeface="Arial"/>
              <a:cs typeface="Arial"/>
            </a:endParaRPr>
          </a:p>
          <a:p>
            <a:pPr marL="469900" marR="5080" indent="-457200">
              <a:lnSpc>
                <a:spcPct val="100000"/>
              </a:lnSpc>
              <a:spcBef>
                <a:spcPts val="600"/>
              </a:spcBef>
              <a:buChar char="•"/>
              <a:tabLst>
                <a:tab pos="469265" algn="l"/>
                <a:tab pos="469900" algn="l"/>
                <a:tab pos="1882775" algn="l"/>
                <a:tab pos="2972435" algn="l"/>
                <a:tab pos="3401695" algn="l"/>
                <a:tab pos="5627370" algn="l"/>
                <a:tab pos="6958330" algn="l"/>
              </a:tabLst>
            </a:pPr>
            <a:r>
              <a:rPr sz="2400" spc="-5" dirty="0">
                <a:latin typeface="Arial"/>
                <a:cs typeface="Arial"/>
              </a:rPr>
              <a:t>Stand</a:t>
            </a:r>
            <a:r>
              <a:rPr sz="2400" spc="-15" dirty="0">
                <a:latin typeface="Arial"/>
                <a:cs typeface="Arial"/>
              </a:rPr>
              <a:t>a</a:t>
            </a:r>
            <a:r>
              <a:rPr sz="2400" spc="-5" dirty="0">
                <a:latin typeface="Arial"/>
                <a:cs typeface="Arial"/>
              </a:rPr>
              <a:t>rd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means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10" dirty="0">
                <a:latin typeface="Arial"/>
                <a:cs typeface="Arial"/>
              </a:rPr>
              <a:t>o</a:t>
            </a:r>
            <a:r>
              <a:rPr sz="2400" dirty="0">
                <a:latin typeface="Arial"/>
                <a:cs typeface="Arial"/>
              </a:rPr>
              <a:t>f	comm</a:t>
            </a:r>
            <a:r>
              <a:rPr sz="2400" spc="-10" dirty="0">
                <a:latin typeface="Arial"/>
                <a:cs typeface="Arial"/>
              </a:rPr>
              <a:t>un</a:t>
            </a:r>
            <a:r>
              <a:rPr sz="2400" spc="-25" dirty="0">
                <a:latin typeface="Arial"/>
                <a:cs typeface="Arial"/>
              </a:rPr>
              <a:t>i</a:t>
            </a:r>
            <a:r>
              <a:rPr sz="2400" dirty="0">
                <a:latin typeface="Arial"/>
                <a:cs typeface="Arial"/>
              </a:rPr>
              <a:t>c</a:t>
            </a:r>
            <a:r>
              <a:rPr sz="2400" spc="-5" dirty="0">
                <a:latin typeface="Arial"/>
                <a:cs typeface="Arial"/>
              </a:rPr>
              <a:t>ation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be</a:t>
            </a:r>
            <a:r>
              <a:rPr sz="2400" dirty="0">
                <a:latin typeface="Arial"/>
                <a:cs typeface="Arial"/>
              </a:rPr>
              <a:t>t</a:t>
            </a:r>
            <a:r>
              <a:rPr sz="2400" spc="-10" dirty="0">
                <a:latin typeface="Arial"/>
                <a:cs typeface="Arial"/>
              </a:rPr>
              <a:t>wee</a:t>
            </a:r>
            <a:r>
              <a:rPr sz="2400" spc="-5" dirty="0">
                <a:latin typeface="Arial"/>
                <a:cs typeface="Arial"/>
              </a:rPr>
              <a:t>n</a:t>
            </a:r>
            <a:r>
              <a:rPr sz="2400" dirty="0">
                <a:latin typeface="Arial"/>
                <a:cs typeface="Arial"/>
              </a:rPr>
              <a:t>	</a:t>
            </a:r>
            <a:r>
              <a:rPr sz="2400" spc="-5" dirty="0">
                <a:latin typeface="Arial"/>
                <a:cs typeface="Arial"/>
              </a:rPr>
              <a:t>User  and</a:t>
            </a:r>
            <a:r>
              <a:rPr sz="2400" spc="-3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Computer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26984" cy="2727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Arial"/>
                <a:cs typeface="Arial"/>
              </a:rPr>
              <a:t>Major </a:t>
            </a:r>
            <a:r>
              <a:rPr sz="2400" b="1" spc="-5" dirty="0">
                <a:latin typeface="Arial"/>
                <a:cs typeface="Arial"/>
              </a:rPr>
              <a:t>Functions </a:t>
            </a:r>
            <a:r>
              <a:rPr sz="2400" b="1" dirty="0">
                <a:latin typeface="Arial"/>
                <a:cs typeface="Arial"/>
              </a:rPr>
              <a:t>of Operating</a:t>
            </a:r>
            <a:r>
              <a:rPr sz="2400" b="1" spc="-135" dirty="0">
                <a:latin typeface="Arial"/>
                <a:cs typeface="Arial"/>
              </a:rPr>
              <a:t> </a:t>
            </a:r>
            <a:r>
              <a:rPr sz="2400" b="1" spc="-2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spc="-5" dirty="0">
                <a:latin typeface="Arial"/>
                <a:cs typeface="Arial"/>
              </a:rPr>
              <a:t>Resource</a:t>
            </a:r>
            <a:r>
              <a:rPr sz="2400" b="1" spc="-15" dirty="0">
                <a:latin typeface="Arial"/>
                <a:cs typeface="Arial"/>
              </a:rPr>
              <a:t> </a:t>
            </a:r>
            <a:r>
              <a:rPr sz="2400" b="1" dirty="0">
                <a:latin typeface="Arial"/>
                <a:cs typeface="Arial"/>
              </a:rPr>
              <a:t>Management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2005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The </a:t>
            </a:r>
            <a:r>
              <a:rPr sz="2400" dirty="0">
                <a:latin typeface="Arial"/>
                <a:cs typeface="Arial"/>
              </a:rPr>
              <a:t>resource </a:t>
            </a:r>
            <a:r>
              <a:rPr sz="2400" spc="-5" dirty="0">
                <a:latin typeface="Arial"/>
                <a:cs typeface="Arial"/>
              </a:rPr>
              <a:t>management </a:t>
            </a:r>
            <a:r>
              <a:rPr sz="2400" spc="-10" dirty="0">
                <a:latin typeface="Arial"/>
                <a:cs typeface="Arial"/>
              </a:rPr>
              <a:t>function </a:t>
            </a:r>
            <a:r>
              <a:rPr sz="2400" spc="-5" dirty="0">
                <a:latin typeface="Arial"/>
                <a:cs typeface="Arial"/>
              </a:rPr>
              <a:t>of an </a:t>
            </a:r>
            <a:r>
              <a:rPr sz="2400" dirty="0">
                <a:latin typeface="Arial"/>
                <a:cs typeface="Arial"/>
              </a:rPr>
              <a:t>OS  allocates </a:t>
            </a:r>
            <a:r>
              <a:rPr sz="2400" spc="-5" dirty="0">
                <a:latin typeface="Arial"/>
                <a:cs typeface="Arial"/>
              </a:rPr>
              <a:t>computer resources such as </a:t>
            </a:r>
            <a:r>
              <a:rPr sz="2400" spc="-10" dirty="0">
                <a:latin typeface="Arial"/>
                <a:cs typeface="Arial"/>
              </a:rPr>
              <a:t>CPU </a:t>
            </a:r>
            <a:r>
              <a:rPr sz="2400" spc="-5" dirty="0">
                <a:latin typeface="Arial"/>
                <a:cs typeface="Arial"/>
              </a:rPr>
              <a:t>time,  main </a:t>
            </a:r>
            <a:r>
              <a:rPr sz="2400" spc="-30" dirty="0">
                <a:latin typeface="Arial"/>
                <a:cs typeface="Arial"/>
              </a:rPr>
              <a:t>memory, </a:t>
            </a:r>
            <a:r>
              <a:rPr sz="2400" spc="-5" dirty="0">
                <a:latin typeface="Arial"/>
                <a:cs typeface="Arial"/>
              </a:rPr>
              <a:t>secondary storage, and input </a:t>
            </a:r>
            <a:r>
              <a:rPr sz="2400" spc="-10" dirty="0">
                <a:latin typeface="Arial"/>
                <a:cs typeface="Arial"/>
              </a:rPr>
              <a:t>and  </a:t>
            </a:r>
            <a:r>
              <a:rPr sz="2400" spc="-5" dirty="0">
                <a:latin typeface="Arial"/>
                <a:cs typeface="Arial"/>
              </a:rPr>
              <a:t>output devices </a:t>
            </a:r>
            <a:r>
              <a:rPr sz="2400" dirty="0">
                <a:latin typeface="Arial"/>
                <a:cs typeface="Arial"/>
              </a:rPr>
              <a:t>for</a:t>
            </a:r>
            <a:r>
              <a:rPr sz="2400" spc="-7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use.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25080" cy="3536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Arial"/>
                <a:cs typeface="Arial"/>
              </a:rPr>
              <a:t>Major </a:t>
            </a:r>
            <a:r>
              <a:rPr sz="2400" b="1" spc="-5" dirty="0">
                <a:latin typeface="Arial"/>
                <a:cs typeface="Arial"/>
              </a:rPr>
              <a:t>Functions </a:t>
            </a:r>
            <a:r>
              <a:rPr sz="2400" b="1" dirty="0">
                <a:latin typeface="Arial"/>
                <a:cs typeface="Arial"/>
              </a:rPr>
              <a:t>of Operating</a:t>
            </a:r>
            <a:r>
              <a:rPr sz="2400" b="1" spc="-135" dirty="0">
                <a:latin typeface="Arial"/>
                <a:cs typeface="Arial"/>
              </a:rPr>
              <a:t> </a:t>
            </a:r>
            <a:r>
              <a:rPr sz="2400" b="1" spc="-2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spc="-5" dirty="0">
                <a:latin typeface="Arial"/>
                <a:cs typeface="Arial"/>
              </a:rPr>
              <a:t>Data</a:t>
            </a:r>
            <a:r>
              <a:rPr sz="2400" b="1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Management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2005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The data </a:t>
            </a:r>
            <a:r>
              <a:rPr sz="2400" dirty="0">
                <a:latin typeface="Arial"/>
                <a:cs typeface="Arial"/>
              </a:rPr>
              <a:t>management </a:t>
            </a:r>
            <a:r>
              <a:rPr sz="2400" spc="-5" dirty="0">
                <a:latin typeface="Arial"/>
                <a:cs typeface="Arial"/>
              </a:rPr>
              <a:t>functions </a:t>
            </a:r>
            <a:r>
              <a:rPr sz="2400" spc="-1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an OS govern  the </a:t>
            </a:r>
            <a:r>
              <a:rPr sz="2400" spc="-10" dirty="0">
                <a:latin typeface="Arial"/>
                <a:cs typeface="Arial"/>
              </a:rPr>
              <a:t>input </a:t>
            </a:r>
            <a:r>
              <a:rPr sz="2400" spc="-5" dirty="0">
                <a:latin typeface="Arial"/>
                <a:cs typeface="Arial"/>
              </a:rPr>
              <a:t>and </a:t>
            </a:r>
            <a:r>
              <a:rPr sz="2400" dirty="0">
                <a:latin typeface="Arial"/>
                <a:cs typeface="Arial"/>
              </a:rPr>
              <a:t>output </a:t>
            </a:r>
            <a:r>
              <a:rPr sz="2400" spc="-10" dirty="0">
                <a:latin typeface="Arial"/>
                <a:cs typeface="Arial"/>
              </a:rPr>
              <a:t>of data </a:t>
            </a:r>
            <a:r>
              <a:rPr sz="2400" spc="-5" dirty="0">
                <a:latin typeface="Arial"/>
                <a:cs typeface="Arial"/>
              </a:rPr>
              <a:t>and their location,  storage, and</a:t>
            </a:r>
            <a:r>
              <a:rPr sz="2400" spc="-25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retrieval.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600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It also is </a:t>
            </a:r>
            <a:r>
              <a:rPr sz="2400" dirty="0">
                <a:latin typeface="Arial"/>
                <a:cs typeface="Arial"/>
              </a:rPr>
              <a:t>responsible for </a:t>
            </a:r>
            <a:r>
              <a:rPr sz="2400" spc="-10" dirty="0">
                <a:latin typeface="Arial"/>
                <a:cs typeface="Arial"/>
              </a:rPr>
              <a:t>storing </a:t>
            </a:r>
            <a:r>
              <a:rPr sz="2400" spc="-5" dirty="0">
                <a:latin typeface="Arial"/>
                <a:cs typeface="Arial"/>
              </a:rPr>
              <a:t>and </a:t>
            </a:r>
            <a:r>
              <a:rPr sz="2400" dirty="0">
                <a:latin typeface="Arial"/>
                <a:cs typeface="Arial"/>
              </a:rPr>
              <a:t>retrieving  </a:t>
            </a:r>
            <a:r>
              <a:rPr sz="2400" spc="-5" dirty="0">
                <a:latin typeface="Arial"/>
                <a:cs typeface="Arial"/>
              </a:rPr>
              <a:t>information on </a:t>
            </a:r>
            <a:r>
              <a:rPr sz="2400" spc="-10" dirty="0">
                <a:latin typeface="Arial"/>
                <a:cs typeface="Arial"/>
              </a:rPr>
              <a:t>disk drives </a:t>
            </a:r>
            <a:r>
              <a:rPr sz="2400" spc="-5" dirty="0">
                <a:latin typeface="Arial"/>
                <a:cs typeface="Arial"/>
              </a:rPr>
              <a:t>and for </a:t>
            </a:r>
            <a:r>
              <a:rPr sz="2400" dirty="0">
                <a:latin typeface="Arial"/>
                <a:cs typeface="Arial"/>
              </a:rPr>
              <a:t>the organization </a:t>
            </a:r>
            <a:r>
              <a:rPr sz="2400" spc="5" dirty="0">
                <a:latin typeface="Arial"/>
                <a:cs typeface="Arial"/>
              </a:rPr>
              <a:t>of  </a:t>
            </a:r>
            <a:r>
              <a:rPr sz="2400" dirty="0">
                <a:latin typeface="Arial"/>
                <a:cs typeface="Arial"/>
              </a:rPr>
              <a:t>that </a:t>
            </a:r>
            <a:r>
              <a:rPr sz="2400" spc="-5" dirty="0">
                <a:latin typeface="Arial"/>
                <a:cs typeface="Arial"/>
              </a:rPr>
              <a:t>information on </a:t>
            </a:r>
            <a:r>
              <a:rPr sz="2400" dirty="0">
                <a:latin typeface="Arial"/>
                <a:cs typeface="Arial"/>
              </a:rPr>
              <a:t>the</a:t>
            </a:r>
            <a:r>
              <a:rPr sz="2400" spc="-5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drive.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5136" y="314959"/>
            <a:ext cx="3180080" cy="528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300" b="0" spc="-15" dirty="0">
                <a:latin typeface="Calibri"/>
                <a:cs typeface="Calibri"/>
              </a:rPr>
              <a:t>Operating</a:t>
            </a:r>
            <a:r>
              <a:rPr sz="3300" b="0" spc="-145" dirty="0">
                <a:latin typeface="Calibri"/>
                <a:cs typeface="Calibri"/>
              </a:rPr>
              <a:t> </a:t>
            </a:r>
            <a:r>
              <a:rPr sz="3300" b="0" spc="-25" dirty="0">
                <a:latin typeface="Calibri"/>
                <a:cs typeface="Calibri"/>
              </a:rPr>
              <a:t>Systems</a:t>
            </a:r>
            <a:endParaRPr sz="330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955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764235" y="1085215"/>
            <a:ext cx="7624445" cy="3170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Arial"/>
                <a:cs typeface="Arial"/>
              </a:rPr>
              <a:t>Major </a:t>
            </a:r>
            <a:r>
              <a:rPr sz="2400" b="1" spc="-5" dirty="0">
                <a:latin typeface="Arial"/>
                <a:cs typeface="Arial"/>
              </a:rPr>
              <a:t>Functions </a:t>
            </a:r>
            <a:r>
              <a:rPr sz="2400" b="1" dirty="0">
                <a:latin typeface="Arial"/>
                <a:cs typeface="Arial"/>
              </a:rPr>
              <a:t>of Operating</a:t>
            </a:r>
            <a:r>
              <a:rPr sz="2400" b="1" spc="-135" dirty="0">
                <a:latin typeface="Arial"/>
                <a:cs typeface="Arial"/>
              </a:rPr>
              <a:t> </a:t>
            </a:r>
            <a:r>
              <a:rPr sz="2400" b="1" spc="-20" dirty="0">
                <a:latin typeface="Arial"/>
                <a:cs typeface="Arial"/>
              </a:rPr>
              <a:t>System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89"/>
              </a:spcBef>
            </a:pPr>
            <a:r>
              <a:rPr sz="2400" b="1" spc="-5" dirty="0">
                <a:latin typeface="Arial"/>
                <a:cs typeface="Arial"/>
              </a:rPr>
              <a:t>Job</a:t>
            </a:r>
            <a:r>
              <a:rPr sz="2400" b="1" spc="-40" dirty="0">
                <a:latin typeface="Arial"/>
                <a:cs typeface="Arial"/>
              </a:rPr>
              <a:t> </a:t>
            </a:r>
            <a:r>
              <a:rPr sz="2400" b="1" spc="-5" dirty="0">
                <a:latin typeface="Arial"/>
                <a:cs typeface="Arial"/>
              </a:rPr>
              <a:t>Management</a:t>
            </a:r>
            <a:endParaRPr sz="2400">
              <a:latin typeface="Arial"/>
              <a:cs typeface="Arial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2005"/>
              </a:spcBef>
              <a:buChar char="•"/>
              <a:tabLst>
                <a:tab pos="469900" algn="l"/>
              </a:tabLst>
            </a:pPr>
            <a:r>
              <a:rPr sz="2400" spc="-5" dirty="0">
                <a:latin typeface="Arial"/>
                <a:cs typeface="Arial"/>
              </a:rPr>
              <a:t>The job management function of an </a:t>
            </a:r>
            <a:r>
              <a:rPr sz="2400" dirty="0">
                <a:latin typeface="Arial"/>
                <a:cs typeface="Arial"/>
              </a:rPr>
              <a:t>OS </a:t>
            </a:r>
            <a:r>
              <a:rPr sz="2400" spc="-5" dirty="0">
                <a:latin typeface="Arial"/>
                <a:cs typeface="Arial"/>
              </a:rPr>
              <a:t>prepares,  schedules, </a:t>
            </a:r>
            <a:r>
              <a:rPr sz="2400" dirty="0">
                <a:latin typeface="Arial"/>
                <a:cs typeface="Arial"/>
              </a:rPr>
              <a:t>controls, </a:t>
            </a:r>
            <a:r>
              <a:rPr sz="2400" spc="-15" dirty="0">
                <a:latin typeface="Arial"/>
                <a:cs typeface="Arial"/>
              </a:rPr>
              <a:t>and </a:t>
            </a:r>
            <a:r>
              <a:rPr sz="2400" spc="-5" dirty="0">
                <a:latin typeface="Arial"/>
                <a:cs typeface="Arial"/>
              </a:rPr>
              <a:t>monitors jobs submitted </a:t>
            </a:r>
            <a:r>
              <a:rPr sz="2400" dirty="0">
                <a:latin typeface="Arial"/>
                <a:cs typeface="Arial"/>
              </a:rPr>
              <a:t>for  </a:t>
            </a:r>
            <a:r>
              <a:rPr sz="2400" spc="-5" dirty="0">
                <a:latin typeface="Arial"/>
                <a:cs typeface="Arial"/>
              </a:rPr>
              <a:t>execution </a:t>
            </a:r>
            <a:r>
              <a:rPr sz="2400" dirty="0">
                <a:latin typeface="Arial"/>
                <a:cs typeface="Arial"/>
              </a:rPr>
              <a:t>to </a:t>
            </a:r>
            <a:r>
              <a:rPr sz="2400" spc="-5" dirty="0">
                <a:latin typeface="Arial"/>
                <a:cs typeface="Arial"/>
              </a:rPr>
              <a:t>ensure </a:t>
            </a:r>
            <a:r>
              <a:rPr sz="2400" dirty="0">
                <a:latin typeface="Arial"/>
                <a:cs typeface="Arial"/>
              </a:rPr>
              <a:t>the most </a:t>
            </a:r>
            <a:r>
              <a:rPr sz="2400" spc="-10" dirty="0">
                <a:latin typeface="Arial"/>
                <a:cs typeface="Arial"/>
              </a:rPr>
              <a:t>efficient</a:t>
            </a:r>
            <a:r>
              <a:rPr sz="2400" spc="-80" dirty="0">
                <a:latin typeface="Arial"/>
                <a:cs typeface="Arial"/>
              </a:rPr>
              <a:t> </a:t>
            </a:r>
            <a:r>
              <a:rPr sz="2400" spc="-5" dirty="0">
                <a:latin typeface="Arial"/>
                <a:cs typeface="Arial"/>
              </a:rPr>
              <a:t>processing.</a:t>
            </a:r>
            <a:endParaRPr sz="2400">
              <a:latin typeface="Arial"/>
              <a:cs typeface="Arial"/>
            </a:endParaRPr>
          </a:p>
          <a:p>
            <a:pPr marL="469900" indent="-457200" algn="just">
              <a:lnSpc>
                <a:spcPct val="100000"/>
              </a:lnSpc>
              <a:spcBef>
                <a:spcPts val="600"/>
              </a:spcBef>
              <a:buChar char="•"/>
              <a:tabLst>
                <a:tab pos="469900" algn="l"/>
              </a:tabLst>
            </a:pPr>
            <a:r>
              <a:rPr sz="2400" dirty="0">
                <a:latin typeface="Arial"/>
                <a:cs typeface="Arial"/>
              </a:rPr>
              <a:t>A job is a </a:t>
            </a:r>
            <a:r>
              <a:rPr sz="2400" spc="-5" dirty="0">
                <a:latin typeface="Arial"/>
                <a:cs typeface="Arial"/>
              </a:rPr>
              <a:t>collection </a:t>
            </a:r>
            <a:r>
              <a:rPr sz="2400" dirty="0">
                <a:latin typeface="Arial"/>
                <a:cs typeface="Arial"/>
              </a:rPr>
              <a:t>of </a:t>
            </a:r>
            <a:r>
              <a:rPr sz="2400" spc="-5" dirty="0">
                <a:latin typeface="Arial"/>
                <a:cs typeface="Arial"/>
              </a:rPr>
              <a:t>one </a:t>
            </a:r>
            <a:r>
              <a:rPr sz="2400" dirty="0">
                <a:latin typeface="Arial"/>
                <a:cs typeface="Arial"/>
              </a:rPr>
              <a:t>or more </a:t>
            </a:r>
            <a:r>
              <a:rPr sz="2400" spc="-5" dirty="0">
                <a:latin typeface="Arial"/>
                <a:cs typeface="Arial"/>
              </a:rPr>
              <a:t>related</a:t>
            </a:r>
            <a:r>
              <a:rPr sz="2400" spc="-32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programs</a:t>
            </a:r>
            <a:endParaRPr sz="2400">
              <a:latin typeface="Arial"/>
              <a:cs typeface="Arial"/>
            </a:endParaRPr>
          </a:p>
          <a:p>
            <a:pPr marL="469900" algn="just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latin typeface="Arial"/>
                <a:cs typeface="Arial"/>
              </a:rPr>
              <a:t>and their</a:t>
            </a:r>
            <a:r>
              <a:rPr sz="2400" spc="-55" dirty="0">
                <a:latin typeface="Arial"/>
                <a:cs typeface="Arial"/>
              </a:rPr>
              <a:t> </a:t>
            </a:r>
            <a:r>
              <a:rPr sz="2400" dirty="0">
                <a:latin typeface="Arial"/>
                <a:cs typeface="Arial"/>
              </a:rPr>
              <a:t>data.</a:t>
            </a:r>
            <a:endParaRPr sz="2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lides>31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Types of User Interface Command Line Interface (CLI)</vt:lpstr>
      <vt:lpstr>Operating Systems</vt:lpstr>
      <vt:lpstr>Operating Systems</vt:lpstr>
      <vt:lpstr>Operating Systems</vt:lpstr>
      <vt:lpstr>Operating Systems</vt:lpstr>
      <vt:lpstr>Operating Systems</vt:lpstr>
      <vt:lpstr>Operating Systems</vt:lpstr>
      <vt:lpstr>Types of User Interface Desktop</vt:lpstr>
      <vt:lpstr>Operating Systems</vt:lpstr>
      <vt:lpstr>Types of User Interface Windows</vt:lpstr>
      <vt:lpstr>Operating Systems</vt:lpstr>
      <vt:lpstr>Types of User Interface Menus</vt:lpstr>
      <vt:lpstr>Operating Systems</vt:lpstr>
      <vt:lpstr>Operating Systems</vt:lpstr>
      <vt:lpstr>Operating Systems</vt:lpstr>
      <vt:lpstr>Operating Systems</vt:lpstr>
      <vt:lpstr>Windows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Systems</dc:title>
  <cp:lastModifiedBy>areeba batool</cp:lastModifiedBy>
  <cp:revision>1</cp:revision>
  <dcterms:created xsi:type="dcterms:W3CDTF">2020-05-22T21:30:31Z</dcterms:created>
  <dcterms:modified xsi:type="dcterms:W3CDTF">2021-09-05T18:52:21Z</dcterms:modified>
</cp:coreProperties>
</file>